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charts/chart11.xml" ContentType="application/vnd.openxmlformats-officedocument.drawingml.chart+xml"/>
  <Override PartName="/ppt/notesSlides/notesSlide8.xml" ContentType="application/vnd.openxmlformats-officedocument.presentationml.notesSlide+xml"/>
  <Override PartName="/ppt/charts/chart1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52"/>
  </p:notesMasterIdLst>
  <p:handoutMasterIdLst>
    <p:handoutMasterId r:id="rId53"/>
  </p:handoutMasterIdLst>
  <p:sldIdLst>
    <p:sldId id="506" r:id="rId4"/>
    <p:sldId id="738" r:id="rId5"/>
    <p:sldId id="696" r:id="rId6"/>
    <p:sldId id="697" r:id="rId7"/>
    <p:sldId id="685" r:id="rId8"/>
    <p:sldId id="686" r:id="rId9"/>
    <p:sldId id="695" r:id="rId10"/>
    <p:sldId id="688" r:id="rId11"/>
    <p:sldId id="683" r:id="rId12"/>
    <p:sldId id="709" r:id="rId13"/>
    <p:sldId id="751" r:id="rId14"/>
    <p:sldId id="752" r:id="rId15"/>
    <p:sldId id="741" r:id="rId16"/>
    <p:sldId id="730" r:id="rId17"/>
    <p:sldId id="758" r:id="rId18"/>
    <p:sldId id="725" r:id="rId19"/>
    <p:sldId id="711" r:id="rId20"/>
    <p:sldId id="742" r:id="rId21"/>
    <p:sldId id="743" r:id="rId22"/>
    <p:sldId id="712" r:id="rId23"/>
    <p:sldId id="764" r:id="rId24"/>
    <p:sldId id="745" r:id="rId25"/>
    <p:sldId id="746" r:id="rId26"/>
    <p:sldId id="747" r:id="rId27"/>
    <p:sldId id="748" r:id="rId28"/>
    <p:sldId id="749" r:id="rId29"/>
    <p:sldId id="750" r:id="rId30"/>
    <p:sldId id="731" r:id="rId31"/>
    <p:sldId id="732" r:id="rId32"/>
    <p:sldId id="733" r:id="rId33"/>
    <p:sldId id="734" r:id="rId34"/>
    <p:sldId id="735" r:id="rId35"/>
    <p:sldId id="736" r:id="rId36"/>
    <p:sldId id="762" r:id="rId37"/>
    <p:sldId id="737" r:id="rId38"/>
    <p:sldId id="759" r:id="rId39"/>
    <p:sldId id="726" r:id="rId40"/>
    <p:sldId id="715" r:id="rId41"/>
    <p:sldId id="691" r:id="rId42"/>
    <p:sldId id="693" r:id="rId43"/>
    <p:sldId id="694" r:id="rId44"/>
    <p:sldId id="753" r:id="rId45"/>
    <p:sldId id="754" r:id="rId46"/>
    <p:sldId id="755" r:id="rId47"/>
    <p:sldId id="756" r:id="rId48"/>
    <p:sldId id="713" r:id="rId49"/>
    <p:sldId id="714" r:id="rId50"/>
    <p:sldId id="763" r:id="rId51"/>
  </p:sldIdLst>
  <p:sldSz cx="9144000" cy="6858000" type="screen4x3"/>
  <p:notesSz cx="6742113" cy="9872663"/>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既定のセクション" id="{F330C3B3-E4A8-41ED-A2EA-ED1780B77BA2}">
          <p14:sldIdLst>
            <p14:sldId id="506"/>
            <p14:sldId id="738"/>
            <p14:sldId id="696"/>
            <p14:sldId id="697"/>
            <p14:sldId id="685"/>
            <p14:sldId id="686"/>
            <p14:sldId id="695"/>
            <p14:sldId id="688"/>
            <p14:sldId id="683"/>
            <p14:sldId id="709"/>
            <p14:sldId id="751"/>
            <p14:sldId id="752"/>
            <p14:sldId id="741"/>
            <p14:sldId id="730"/>
            <p14:sldId id="758"/>
            <p14:sldId id="725"/>
            <p14:sldId id="711"/>
            <p14:sldId id="742"/>
            <p14:sldId id="743"/>
            <p14:sldId id="712"/>
            <p14:sldId id="764"/>
            <p14:sldId id="745"/>
            <p14:sldId id="746"/>
            <p14:sldId id="747"/>
            <p14:sldId id="748"/>
            <p14:sldId id="749"/>
            <p14:sldId id="750"/>
            <p14:sldId id="731"/>
            <p14:sldId id="732"/>
            <p14:sldId id="733"/>
            <p14:sldId id="734"/>
            <p14:sldId id="735"/>
            <p14:sldId id="736"/>
            <p14:sldId id="762"/>
            <p14:sldId id="737"/>
            <p14:sldId id="759"/>
            <p14:sldId id="726"/>
            <p14:sldId id="715"/>
            <p14:sldId id="691"/>
            <p14:sldId id="693"/>
            <p14:sldId id="694"/>
            <p14:sldId id="753"/>
            <p14:sldId id="754"/>
            <p14:sldId id="755"/>
            <p14:sldId id="756"/>
            <p14:sldId id="713"/>
            <p14:sldId id="714"/>
            <p14:sldId id="763"/>
          </p14:sldIdLst>
        </p14:section>
        <p14:section name="タイトルなしのセクション" id="{06A977F2-7EA7-4115-B4FF-0EB9A6DCC06C}">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028" autoAdjust="0"/>
    <p:restoredTop sz="91090" autoAdjust="0"/>
  </p:normalViewPr>
  <p:slideViewPr>
    <p:cSldViewPr>
      <p:cViewPr varScale="1">
        <p:scale>
          <a:sx n="102" d="100"/>
          <a:sy n="102" d="100"/>
        </p:scale>
        <p:origin x="1668" y="108"/>
      </p:cViewPr>
      <p:guideLst>
        <p:guide orient="horz" pos="2160"/>
        <p:guide pos="2880"/>
      </p:guideLst>
    </p:cSldViewPr>
  </p:slideViewPr>
  <p:outlineViewPr>
    <p:cViewPr>
      <p:scale>
        <a:sx n="33" d="100"/>
        <a:sy n="33" d="100"/>
      </p:scale>
      <p:origin x="0" y="-32148"/>
    </p:cViewPr>
  </p:outlineViewPr>
  <p:notesTextViewPr>
    <p:cViewPr>
      <p:scale>
        <a:sx n="3" d="2"/>
        <a:sy n="3" d="2"/>
      </p:scale>
      <p:origin x="0" y="0"/>
    </p:cViewPr>
  </p:notesTextViewPr>
  <p:sorterViewPr>
    <p:cViewPr varScale="1">
      <p:scale>
        <a:sx n="100" d="100"/>
        <a:sy n="100" d="100"/>
      </p:scale>
      <p:origin x="0" y="-36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79920925265607E-2"/>
          <c:y val="0.12332135838748694"/>
          <c:w val="0.81032018114174764"/>
          <c:h val="0.74792998962190349"/>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0B8-434D-8DF8-8D9677F573EE}"/>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6D58-4FC2-856C-DA05EF15CF45}"/>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6D58-4FC2-856C-DA05EF15CF45}"/>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ja-JP"/>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Sheet1!$A$2:$A$4</c:f>
              <c:strCache>
                <c:ptCount val="3"/>
                <c:pt idx="0">
                  <c:v>判決</c:v>
                </c:pt>
                <c:pt idx="1">
                  <c:v>和解</c:v>
                </c:pt>
                <c:pt idx="2">
                  <c:v>その他</c:v>
                </c:pt>
              </c:strCache>
            </c:strRef>
          </c:cat>
          <c:val>
            <c:numRef>
              <c:f>Sheet1!$B$2:$B$4</c:f>
              <c:numCache>
                <c:formatCode>General</c:formatCode>
                <c:ptCount val="3"/>
                <c:pt idx="0">
                  <c:v>402</c:v>
                </c:pt>
                <c:pt idx="1">
                  <c:v>607</c:v>
                </c:pt>
                <c:pt idx="2">
                  <c:v>130</c:v>
                </c:pt>
              </c:numCache>
            </c:numRef>
          </c:val>
          <c:extLst xmlns:c16r2="http://schemas.microsoft.com/office/drawing/2015/06/chart">
            <c:ext xmlns:c16="http://schemas.microsoft.com/office/drawing/2014/chart" uri="{C3380CC4-5D6E-409C-BE32-E72D297353CC}">
              <c16:uniqueId val="{00000000-50B8-434D-8DF8-8D9677F573E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269168160059509E-2"/>
          <c:y val="2.8086969315721681E-2"/>
          <c:w val="0.98626758862541852"/>
          <c:h val="0.97191303068427837"/>
        </c:manualLayout>
      </c:layout>
      <c:pie3DChart>
        <c:varyColors val="1"/>
        <c:ser>
          <c:idx val="0"/>
          <c:order val="0"/>
          <c:tx>
            <c:strRef>
              <c:f>Sheet1!$B$1</c:f>
              <c:strCache>
                <c:ptCount val="1"/>
                <c:pt idx="0">
                  <c:v>列1</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xmlns:c16r2="http://schemas.microsoft.com/office/drawing/2015/06/chart">
              <c:ext xmlns:c16="http://schemas.microsoft.com/office/drawing/2014/chart" uri="{C3380CC4-5D6E-409C-BE32-E72D297353CC}">
                <c16:uniqueId val="{00000005-AF39-4534-B210-D3845164FB82}"/>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xmlns:c16r2="http://schemas.microsoft.com/office/drawing/2015/06/chart">
              <c:ext xmlns:c16="http://schemas.microsoft.com/office/drawing/2014/chart" uri="{C3380CC4-5D6E-409C-BE32-E72D297353CC}">
                <c16:uniqueId val="{00000004-AF39-4534-B210-D3845164FB82}"/>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xmlns:c16r2="http://schemas.microsoft.com/office/drawing/2015/06/chart">
              <c:ext xmlns:c16="http://schemas.microsoft.com/office/drawing/2014/chart" uri="{C3380CC4-5D6E-409C-BE32-E72D297353CC}">
                <c16:uniqueId val="{00000003-AF39-4534-B210-D3845164FB82}"/>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xmlns:c16r2="http://schemas.microsoft.com/office/drawing/2015/06/chart">
              <c:ext xmlns:c16="http://schemas.microsoft.com/office/drawing/2014/chart" uri="{C3380CC4-5D6E-409C-BE32-E72D297353CC}">
                <c16:uniqueId val="{00000006-AF39-4534-B210-D3845164FB82}"/>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xmlns:c16r2="http://schemas.microsoft.com/office/drawing/2015/06/chart">
              <c:ext xmlns:c16="http://schemas.microsoft.com/office/drawing/2014/chart" uri="{C3380CC4-5D6E-409C-BE32-E72D297353CC}">
                <c16:uniqueId val="{00000001-AF39-4534-B210-D3845164FB82}"/>
              </c:ext>
            </c:extLst>
          </c:dPt>
          <c:dPt>
            <c:idx val="5"/>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xmlns:c16r2="http://schemas.microsoft.com/office/drawing/2015/06/chart">
              <c:ext xmlns:c16="http://schemas.microsoft.com/office/drawing/2014/chart" uri="{C3380CC4-5D6E-409C-BE32-E72D297353CC}">
                <c16:uniqueId val="{00000002-AF39-4534-B210-D3845164FB82}"/>
              </c:ext>
            </c:extLst>
          </c:dPt>
          <c:dPt>
            <c:idx val="6"/>
            <c:bubble3D val="0"/>
            <c:spPr>
              <a:solidFill>
                <a:schemeClr val="accent1">
                  <a:lumMod val="60000"/>
                  <a:alpha val="90000"/>
                </a:schemeClr>
              </a:solidFill>
              <a:ln w="19050">
                <a:solidFill>
                  <a:schemeClr val="accent1">
                    <a:lumMod val="60000"/>
                    <a:lumMod val="75000"/>
                  </a:schemeClr>
                </a:solidFill>
              </a:ln>
              <a:effectLst>
                <a:innerShdw blurRad="114300">
                  <a:schemeClr val="accent1">
                    <a:lumMod val="60000"/>
                    <a:lumMod val="75000"/>
                  </a:schemeClr>
                </a:innerShdw>
              </a:effectLst>
              <a:scene3d>
                <a:camera prst="orthographicFront"/>
                <a:lightRig rig="threePt" dir="t"/>
              </a:scene3d>
              <a:sp3d contourW="19050" prstMaterial="flat">
                <a:contourClr>
                  <a:schemeClr val="accent1">
                    <a:lumMod val="60000"/>
                    <a:lumMod val="75000"/>
                  </a:schemeClr>
                </a:contourClr>
              </a:sp3d>
            </c:spPr>
            <c:extLst xmlns:c16r2="http://schemas.microsoft.com/office/drawing/2015/06/chart">
              <c:ext xmlns:c16="http://schemas.microsoft.com/office/drawing/2014/chart" uri="{C3380CC4-5D6E-409C-BE32-E72D297353CC}">
                <c16:uniqueId val="{00000007-AF39-4534-B210-D3845164FB82}"/>
              </c:ext>
            </c:extLst>
          </c:dPt>
          <c:dLbls>
            <c:dLbl>
              <c:idx val="0"/>
              <c:layout>
                <c:manualLayout>
                  <c:x val="-0.20888379997581819"/>
                  <c:y val="0.16339869894336062"/>
                </c:manualLayout>
              </c:layout>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accent1"/>
                      </a:solidFill>
                      <a:effectLst>
                        <a:outerShdw blurRad="38100" dist="38100" dir="2700000" algn="tl">
                          <a:srgbClr val="000000">
                            <a:alpha val="43137"/>
                          </a:srgbClr>
                        </a:outerShdw>
                      </a:effectLst>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layout>
                    <c:manualLayout>
                      <c:w val="0.20207237448545148"/>
                      <c:h val="0.11536706131751127"/>
                    </c:manualLayout>
                  </c15:layout>
                </c:ext>
              </c:extLst>
            </c:dLbl>
            <c:dLbl>
              <c:idx val="1"/>
              <c:layout>
                <c:manualLayout>
                  <c:x val="-0.15568898443207885"/>
                  <c:y val="-0.19081800449495714"/>
                </c:manualLayout>
              </c:layout>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noAutofit/>
                </a:bodyPr>
                <a:lstStyle/>
                <a:p>
                  <a:pPr>
                    <a:defRPr sz="2800" b="0" i="0" u="none" strike="noStrike" kern="1200" baseline="0">
                      <a:solidFill>
                        <a:schemeClr val="accent2"/>
                      </a:solidFill>
                      <a:effectLst>
                        <a:outerShdw blurRad="38100" dist="38100" dir="2700000" algn="tl">
                          <a:srgbClr val="000000">
                            <a:alpha val="43137"/>
                          </a:srgbClr>
                        </a:outerShdw>
                      </a:effectLst>
                      <a:latin typeface="+mn-lt"/>
                      <a:ea typeface="+mn-ea"/>
                      <a:cs typeface="+mn-cs"/>
                    </a:defRPr>
                  </a:pPr>
                  <a:endParaRPr lang="ja-JP"/>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AF39-4534-B210-D3845164FB82}"/>
                </c:ext>
                <c:ext xmlns:c15="http://schemas.microsoft.com/office/drawing/2012/chart" uri="{CE6537A1-D6FC-4f65-9D91-7224C49458BB}">
                  <c15:layout>
                    <c:manualLayout>
                      <c:w val="0.24434495101269979"/>
                      <c:h val="0.12179765311361801"/>
                    </c:manualLayout>
                  </c15:layout>
                </c:ext>
              </c:extLst>
            </c:dLbl>
            <c:dLbl>
              <c:idx val="2"/>
              <c:layout>
                <c:manualLayout>
                  <c:x val="-0.18747505301365422"/>
                  <c:y val="-0.22626188423391513"/>
                </c:manualLayout>
              </c:layout>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noAutofit/>
                </a:bodyPr>
                <a:lstStyle/>
                <a:p>
                  <a:pPr>
                    <a:defRPr sz="2800" b="0" i="0" u="none" strike="noStrike" kern="1200" baseline="0">
                      <a:solidFill>
                        <a:schemeClr val="accent3"/>
                      </a:solidFill>
                      <a:effectLst>
                        <a:outerShdw blurRad="38100" dist="38100" dir="2700000" algn="tl">
                          <a:srgbClr val="000000">
                            <a:alpha val="43137"/>
                          </a:srgbClr>
                        </a:outerShdw>
                      </a:effectLst>
                      <a:latin typeface="+mn-lt"/>
                      <a:ea typeface="+mn-ea"/>
                      <a:cs typeface="+mn-cs"/>
                    </a:defRPr>
                  </a:pPr>
                  <a:endParaRPr lang="ja-JP"/>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AF39-4534-B210-D3845164FB82}"/>
                </c:ext>
                <c:ext xmlns:c15="http://schemas.microsoft.com/office/drawing/2012/chart" uri="{CE6537A1-D6FC-4f65-9D91-7224C49458BB}">
                  <c15:layout>
                    <c:manualLayout>
                      <c:w val="0.29464798185624397"/>
                      <c:h val="0.11880474241600783"/>
                    </c:manualLayout>
                  </c15:layout>
                </c:ext>
              </c:extLst>
            </c:dLbl>
            <c:dLbl>
              <c:idx val="3"/>
              <c:layout>
                <c:manualLayout>
                  <c:x val="0.12045904436446975"/>
                  <c:y val="-6.8983607677225056E-2"/>
                </c:manualLayout>
              </c:layout>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noAutofit/>
                </a:bodyPr>
                <a:lstStyle/>
                <a:p>
                  <a:pPr>
                    <a:defRPr sz="2800" b="0" i="0" u="none" strike="noStrike" kern="1200" baseline="0">
                      <a:solidFill>
                        <a:schemeClr val="accent4"/>
                      </a:solidFill>
                      <a:effectLst>
                        <a:outerShdw blurRad="38100" dist="38100" dir="2700000" algn="tl">
                          <a:srgbClr val="000000">
                            <a:alpha val="43137"/>
                          </a:srgbClr>
                        </a:outerShdw>
                      </a:effectLst>
                      <a:latin typeface="+mn-lt"/>
                      <a:ea typeface="+mn-ea"/>
                      <a:cs typeface="+mn-cs"/>
                    </a:defRPr>
                  </a:pPr>
                  <a:endParaRPr lang="ja-JP"/>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AF39-4534-B210-D3845164FB82}"/>
                </c:ext>
                <c:ext xmlns:c15="http://schemas.microsoft.com/office/drawing/2012/chart" uri="{CE6537A1-D6FC-4f65-9D91-7224C49458BB}">
                  <c15:layout>
                    <c:manualLayout>
                      <c:w val="0.28414774558022415"/>
                      <c:h val="0.10868893696496183"/>
                    </c:manualLayout>
                  </c15:layout>
                </c:ext>
              </c:extLst>
            </c:dLbl>
            <c:dLbl>
              <c:idx val="4"/>
              <c:layout>
                <c:manualLayout>
                  <c:x val="0.15046202186276217"/>
                  <c:y val="-0.22403666859838398"/>
                </c:manualLayout>
              </c:layout>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noAutofit/>
                </a:bodyPr>
                <a:lstStyle/>
                <a:p>
                  <a:pPr>
                    <a:defRPr sz="2800" b="0" i="0" u="none" strike="noStrike" kern="1200" baseline="0">
                      <a:solidFill>
                        <a:schemeClr val="accent5"/>
                      </a:solidFill>
                      <a:effectLst>
                        <a:outerShdw blurRad="38100" dist="38100" dir="2700000" algn="tl">
                          <a:srgbClr val="000000">
                            <a:alpha val="43137"/>
                          </a:srgbClr>
                        </a:outerShdw>
                      </a:effectLst>
                      <a:latin typeface="+mn-lt"/>
                      <a:ea typeface="+mn-ea"/>
                      <a:cs typeface="+mn-cs"/>
                    </a:defRPr>
                  </a:pPr>
                  <a:endParaRPr lang="ja-JP"/>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AF39-4534-B210-D3845164FB82}"/>
                </c:ext>
                <c:ext xmlns:c15="http://schemas.microsoft.com/office/drawing/2012/chart" uri="{CE6537A1-D6FC-4f65-9D91-7224C49458BB}">
                  <c15:layout>
                    <c:manualLayout>
                      <c:w val="0.30055341717299217"/>
                      <c:h val="0.11922849413128271"/>
                    </c:manualLayout>
                  </c15:layout>
                </c:ext>
              </c:extLst>
            </c:dLbl>
            <c:dLbl>
              <c:idx val="5"/>
              <c:layout>
                <c:manualLayout>
                  <c:x val="0.17130170695887342"/>
                  <c:y val="-0.36708965520347597"/>
                </c:manualLayout>
              </c:layout>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noAutofit/>
                </a:bodyPr>
                <a:lstStyle/>
                <a:p>
                  <a:pPr>
                    <a:defRPr sz="2800" b="0" i="0" u="none" strike="noStrike" kern="1200" baseline="0">
                      <a:solidFill>
                        <a:schemeClr val="accent6"/>
                      </a:solidFill>
                      <a:effectLst>
                        <a:outerShdw blurRad="38100" dist="38100" dir="2700000" algn="tl">
                          <a:srgbClr val="000000">
                            <a:alpha val="43137"/>
                          </a:srgbClr>
                        </a:outerShdw>
                      </a:effectLst>
                      <a:latin typeface="+mn-lt"/>
                      <a:ea typeface="+mn-ea"/>
                      <a:cs typeface="+mn-cs"/>
                    </a:defRPr>
                  </a:pPr>
                  <a:endParaRPr lang="ja-JP"/>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AF39-4534-B210-D3845164FB82}"/>
                </c:ext>
                <c:ext xmlns:c15="http://schemas.microsoft.com/office/drawing/2012/chart" uri="{CE6537A1-D6FC-4f65-9D91-7224C49458BB}">
                  <c15:layout>
                    <c:manualLayout>
                      <c:w val="0.26074845668886648"/>
                      <c:h val="0.12515520047322071"/>
                    </c:manualLayout>
                  </c15:layout>
                </c:ext>
              </c:extLst>
            </c:dLbl>
            <c:dLbl>
              <c:idx val="6"/>
              <c:layout>
                <c:manualLayout>
                  <c:x val="6.9309428582009346E-3"/>
                  <c:y val="3.0080261644810029E-2"/>
                </c:manualLayout>
              </c:layout>
              <c:spPr>
                <a:solidFill>
                  <a:schemeClr val="lt1">
                    <a:alpha val="90000"/>
                  </a:schemeClr>
                </a:solidFill>
                <a:ln w="12700" cap="flat" cmpd="sng" algn="ctr">
                  <a:solidFill>
                    <a:schemeClr val="accent1">
                      <a:lumMod val="60000"/>
                    </a:schemeClr>
                  </a:solidFill>
                  <a:round/>
                </a:ln>
                <a:effectLst>
                  <a:outerShdw blurRad="50800" dist="38100" dir="2700000" algn="tl" rotWithShape="0">
                    <a:schemeClr val="accent1">
                      <a:lumMod val="60000"/>
                      <a:lumMod val="75000"/>
                      <a:alpha val="40000"/>
                    </a:schemeClr>
                  </a:outerShdw>
                </a:effectLst>
              </c:spPr>
              <c:txPr>
                <a:bodyPr rot="0" spcFirstLastPara="1" vertOverflow="clip" horzOverflow="clip" vert="horz" wrap="square" lIns="38100" tIns="19050" rIns="38100" bIns="19050" anchor="ctr" anchorCtr="1">
                  <a:noAutofit/>
                </a:bodyPr>
                <a:lstStyle/>
                <a:p>
                  <a:pPr>
                    <a:defRPr sz="2800" b="0" i="0" u="none" strike="noStrike" kern="1200" baseline="0">
                      <a:solidFill>
                        <a:schemeClr val="accent1">
                          <a:lumMod val="60000"/>
                        </a:schemeClr>
                      </a:solidFill>
                      <a:effectLst>
                        <a:outerShdw blurRad="38100" dist="38100" dir="2700000" algn="tl">
                          <a:srgbClr val="000000">
                            <a:alpha val="43137"/>
                          </a:srgbClr>
                        </a:outerShdw>
                      </a:effectLst>
                      <a:latin typeface="+mn-lt"/>
                      <a:ea typeface="+mn-ea"/>
                      <a:cs typeface="+mn-cs"/>
                    </a:defRPr>
                  </a:pPr>
                  <a:endParaRPr lang="ja-JP"/>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AF39-4534-B210-D3845164FB82}"/>
                </c:ext>
                <c:ext xmlns:c15="http://schemas.microsoft.com/office/drawing/2012/chart" uri="{CE6537A1-D6FC-4f65-9D91-7224C49458BB}">
                  <c15:layout>
                    <c:manualLayout>
                      <c:w val="0.23883341665740843"/>
                      <c:h val="0.10950929694680386"/>
                    </c:manualLayout>
                  </c15:layout>
                </c:ext>
              </c:extLst>
            </c:dLbl>
            <c:dLbl>
              <c:idx val="7"/>
              <c:layout>
                <c:manualLayout>
                  <c:x val="1.0013626603846734E-2"/>
                  <c:y val="1.537266061346719E-2"/>
                </c:manualLayout>
              </c:layout>
              <c:spPr>
                <a:solidFill>
                  <a:schemeClr val="lt1">
                    <a:alpha val="90000"/>
                  </a:schemeClr>
                </a:solidFill>
                <a:ln w="12700" cap="flat" cmpd="sng" algn="ctr">
                  <a:solidFill>
                    <a:schemeClr val="accent2">
                      <a:lumMod val="60000"/>
                    </a:schemeClr>
                  </a:solidFill>
                  <a:round/>
                </a:ln>
                <a:effectLst>
                  <a:outerShdw blurRad="50800" dist="38100" dir="2700000" algn="tl" rotWithShape="0">
                    <a:schemeClr val="accent2">
                      <a:lumMod val="60000"/>
                      <a:lumMod val="75000"/>
                      <a:alpha val="40000"/>
                    </a:schemeClr>
                  </a:outerShdw>
                </a:effectLst>
              </c:spPr>
              <c:txPr>
                <a:bodyPr rot="0" spcFirstLastPara="1" vertOverflow="clip" horzOverflow="clip" vert="horz" wrap="square" lIns="38100" tIns="19050" rIns="38100" bIns="19050" anchor="ctr" anchorCtr="1">
                  <a:noAutofit/>
                </a:bodyPr>
                <a:lstStyle/>
                <a:p>
                  <a:pPr>
                    <a:defRPr sz="2800" b="0" i="0" u="none" strike="noStrike" kern="1200" baseline="0">
                      <a:solidFill>
                        <a:schemeClr val="accent2">
                          <a:lumMod val="60000"/>
                        </a:schemeClr>
                      </a:solidFill>
                      <a:effectLst>
                        <a:outerShdw blurRad="38100" dist="38100" dir="2700000" algn="tl">
                          <a:srgbClr val="000000">
                            <a:alpha val="43137"/>
                          </a:srgbClr>
                        </a:outerShdw>
                      </a:effectLst>
                      <a:latin typeface="+mn-lt"/>
                      <a:ea typeface="+mn-ea"/>
                      <a:cs typeface="+mn-cs"/>
                    </a:defRPr>
                  </a:pPr>
                  <a:endParaRPr lang="ja-JP"/>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8-AF39-4534-B210-D3845164FB82}"/>
                </c:ext>
                <c:ext xmlns:c15="http://schemas.microsoft.com/office/drawing/2012/chart" uri="{CE6537A1-D6FC-4f65-9D91-7224C49458BB}">
                  <c15:layout>
                    <c:manualLayout>
                      <c:w val="0.32506847311749942"/>
                      <c:h val="0.10950929694680386"/>
                    </c:manualLayout>
                  </c15:layout>
                </c:ext>
              </c:extLst>
            </c:dLbl>
            <c:dLbl>
              <c:idx val="8"/>
              <c:layout>
                <c:manualLayout>
                  <c:x val="0.15572915367680235"/>
                  <c:y val="2.7677119569687061E-2"/>
                </c:manualLayout>
              </c:layout>
              <c:spPr>
                <a:solidFill>
                  <a:schemeClr val="lt1">
                    <a:alpha val="90000"/>
                  </a:schemeClr>
                </a:solidFill>
                <a:ln w="12700" cap="flat" cmpd="sng" algn="ctr">
                  <a:solidFill>
                    <a:schemeClr val="accent3">
                      <a:lumMod val="60000"/>
                    </a:schemeClr>
                  </a:solidFill>
                  <a:round/>
                </a:ln>
                <a:effectLst>
                  <a:outerShdw blurRad="50800" dist="38100" dir="2700000" algn="tl" rotWithShape="0">
                    <a:schemeClr val="accent3">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accent3">
                          <a:lumMod val="60000"/>
                        </a:schemeClr>
                      </a:solidFill>
                      <a:effectLst>
                        <a:outerShdw blurRad="38100" dist="38100" dir="2700000" algn="tl">
                          <a:srgbClr val="000000">
                            <a:alpha val="43137"/>
                          </a:srgbClr>
                        </a:outerShdw>
                      </a:effectLst>
                      <a:latin typeface="+mn-lt"/>
                      <a:ea typeface="+mn-ea"/>
                      <a:cs typeface="+mn-cs"/>
                    </a:defRPr>
                  </a:pPr>
                  <a:endParaRPr lang="ja-JP"/>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AF39-4534-B210-D3845164FB82}"/>
                </c:ext>
                <c:ext xmlns:c15="http://schemas.microsoft.com/office/drawing/2012/chart" uri="{CE6537A1-D6FC-4f65-9D91-7224C49458BB}"/>
              </c:extLst>
            </c:dLbl>
            <c:dLbl>
              <c:idx val="9"/>
              <c:layout>
                <c:manualLayout>
                  <c:x val="6.2325395557900974E-2"/>
                  <c:y val="5.0693681942987574E-2"/>
                </c:manualLayout>
              </c:layout>
              <c:spPr>
                <a:solidFill>
                  <a:schemeClr val="lt1">
                    <a:alpha val="90000"/>
                  </a:schemeClr>
                </a:solidFill>
                <a:ln w="12700" cap="flat" cmpd="sng" algn="ctr">
                  <a:solidFill>
                    <a:schemeClr val="accent4">
                      <a:lumMod val="60000"/>
                    </a:schemeClr>
                  </a:solidFill>
                  <a:round/>
                </a:ln>
                <a:effectLst>
                  <a:outerShdw blurRad="50800" dist="38100" dir="2700000" algn="tl" rotWithShape="0">
                    <a:schemeClr val="accent4">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accent4">
                          <a:lumMod val="60000"/>
                        </a:schemeClr>
                      </a:solidFill>
                      <a:effectLst>
                        <a:outerShdw blurRad="38100" dist="38100" dir="2700000" algn="tl">
                          <a:srgbClr val="000000">
                            <a:alpha val="43137"/>
                          </a:srgbClr>
                        </a:outerShdw>
                      </a:effectLst>
                      <a:latin typeface="+mn-lt"/>
                      <a:ea typeface="+mn-ea"/>
                      <a:cs typeface="+mn-cs"/>
                    </a:defRPr>
                  </a:pPr>
                  <a:endParaRPr lang="ja-JP"/>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A-AF39-4534-B210-D3845164FB82}"/>
                </c:ext>
                <c:ext xmlns:c15="http://schemas.microsoft.com/office/drawing/2012/chart" uri="{CE6537A1-D6FC-4f65-9D91-7224C49458BB}"/>
              </c:extLst>
            </c:dLbl>
            <c:dLbl>
              <c:idx val="10"/>
              <c:layout>
                <c:manualLayout>
                  <c:x val="0.14343689821501315"/>
                  <c:y val="0.13960281469447117"/>
                </c:manualLayout>
              </c:layout>
              <c:spPr>
                <a:solidFill>
                  <a:schemeClr val="lt1">
                    <a:alpha val="90000"/>
                  </a:schemeClr>
                </a:solidFill>
                <a:ln w="12700" cap="flat" cmpd="sng" algn="ctr">
                  <a:solidFill>
                    <a:schemeClr val="accent5">
                      <a:lumMod val="60000"/>
                    </a:schemeClr>
                  </a:solidFill>
                  <a:round/>
                </a:ln>
                <a:effectLst>
                  <a:outerShdw blurRad="50800" dist="38100" dir="2700000" algn="tl" rotWithShape="0">
                    <a:schemeClr val="accent5">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accent5">
                          <a:lumMod val="60000"/>
                        </a:schemeClr>
                      </a:solidFill>
                      <a:effectLst>
                        <a:outerShdw blurRad="38100" dist="38100" dir="2700000" algn="tl">
                          <a:srgbClr val="000000">
                            <a:alpha val="43137"/>
                          </a:srgbClr>
                        </a:outerShdw>
                      </a:effectLst>
                      <a:latin typeface="+mn-lt"/>
                      <a:ea typeface="+mn-ea"/>
                      <a:cs typeface="+mn-cs"/>
                    </a:defRPr>
                  </a:pPr>
                  <a:endParaRPr lang="ja-JP"/>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B-AF39-4534-B210-D3845164FB82}"/>
                </c:ext>
                <c:ext xmlns:c15="http://schemas.microsoft.com/office/drawing/2012/chart" uri="{CE6537A1-D6FC-4f65-9D91-7224C49458BB}"/>
              </c:extLst>
            </c:dLbl>
            <c:spPr>
              <a:solidFill>
                <a:srgbClr val="FFFFFF">
                  <a:alpha val="90000"/>
                </a:srgbClr>
              </a:solidFill>
              <a:ln w="12700" cap="flat" cmpd="sng" algn="ctr">
                <a:solidFill>
                  <a:srgbClr val="FFC000"/>
                </a:solidFill>
                <a:round/>
              </a:ln>
              <a:effectLst>
                <a:outerShdw blurRad="50800" dist="38100" dir="2700000" algn="tl" rotWithShape="0">
                  <a:srgbClr val="FFC000">
                    <a:lumMod val="75000"/>
                    <a:alpha val="40000"/>
                  </a:srgbClr>
                </a:outerShdw>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accent1"/>
                    </a:solidFill>
                    <a:effectLst>
                      <a:outerShdw blurRad="38100" dist="38100" dir="2700000" algn="tl">
                        <a:srgbClr val="000000">
                          <a:alpha val="43137"/>
                        </a:srgbClr>
                      </a:outerShdw>
                    </a:effectLst>
                    <a:latin typeface="+mn-lt"/>
                    <a:ea typeface="+mn-ea"/>
                    <a:cs typeface="+mn-cs"/>
                  </a:defRPr>
                </a:pPr>
                <a:endParaRPr lang="ja-JP"/>
              </a:p>
            </c:txPr>
            <c:dLblPos val="inEnd"/>
            <c:showLegendKey val="0"/>
            <c:showVal val="1"/>
            <c:showCatName val="1"/>
            <c:showSerName val="0"/>
            <c:showPercent val="0"/>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Sheet1!$A$2:$A$8</c:f>
              <c:strCache>
                <c:ptCount val="7"/>
                <c:pt idx="0">
                  <c:v>内科</c:v>
                </c:pt>
                <c:pt idx="1">
                  <c:v>外科</c:v>
                </c:pt>
                <c:pt idx="2">
                  <c:v>整形外科</c:v>
                </c:pt>
                <c:pt idx="3">
                  <c:v>産婦人科</c:v>
                </c:pt>
                <c:pt idx="4">
                  <c:v>泌尿器科</c:v>
                </c:pt>
                <c:pt idx="5">
                  <c:v>精神科</c:v>
                </c:pt>
                <c:pt idx="6">
                  <c:v>その他</c:v>
                </c:pt>
              </c:strCache>
            </c:strRef>
          </c:cat>
          <c:val>
            <c:numRef>
              <c:f>Sheet1!$B$2:$B$8</c:f>
              <c:numCache>
                <c:formatCode>General</c:formatCode>
                <c:ptCount val="7"/>
                <c:pt idx="0">
                  <c:v>169</c:v>
                </c:pt>
                <c:pt idx="1">
                  <c:v>114</c:v>
                </c:pt>
                <c:pt idx="2">
                  <c:v>87</c:v>
                </c:pt>
                <c:pt idx="3">
                  <c:v>52</c:v>
                </c:pt>
                <c:pt idx="4">
                  <c:v>11</c:v>
                </c:pt>
                <c:pt idx="5">
                  <c:v>33</c:v>
                </c:pt>
                <c:pt idx="6">
                  <c:v>283</c:v>
                </c:pt>
              </c:numCache>
            </c:numRef>
          </c:val>
          <c:extLst xmlns:c16r2="http://schemas.microsoft.com/office/drawing/2015/06/chart">
            <c:ext xmlns:c16="http://schemas.microsoft.com/office/drawing/2014/chart" uri="{C3380CC4-5D6E-409C-BE32-E72D297353CC}">
              <c16:uniqueId val="{00000000-AF39-4534-B210-D3845164FB82}"/>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1762626261447302E-2"/>
          <c:y val="3.7536755384592502E-2"/>
          <c:w val="0.93594002138621557"/>
          <c:h val="0.6970264258587856"/>
        </c:manualLayout>
      </c:layout>
      <c:bar3DChart>
        <c:barDir val="col"/>
        <c:grouping val="clustered"/>
        <c:varyColors val="1"/>
        <c:ser>
          <c:idx val="0"/>
          <c:order val="0"/>
          <c:tx>
            <c:strRef>
              <c:f>Sheet1!$B$1</c:f>
              <c:strCache>
                <c:ptCount val="1"/>
                <c:pt idx="0">
                  <c:v>系列 1</c:v>
                </c:pt>
              </c:strCache>
            </c:strRef>
          </c:tx>
          <c:invertIfNegative val="0"/>
          <c:dPt>
            <c:idx val="0"/>
            <c:invertIfNegative val="0"/>
            <c:bubble3D val="0"/>
            <c:spPr>
              <a:solidFill>
                <a:schemeClr val="accent1"/>
              </a:solidFill>
              <a:ln>
                <a:noFill/>
              </a:ln>
              <a:effectLst/>
              <a:sp3d/>
            </c:spPr>
            <c:extLst xmlns:c16r2="http://schemas.microsoft.com/office/drawing/2015/06/chart">
              <c:ext xmlns:c16="http://schemas.microsoft.com/office/drawing/2014/chart" uri="{C3380CC4-5D6E-409C-BE32-E72D297353CC}">
                <c16:uniqueId val="{00000001-3B6C-484B-A1BA-F3929054E23A}"/>
              </c:ext>
            </c:extLst>
          </c:dPt>
          <c:dPt>
            <c:idx val="1"/>
            <c:invertIfNegative val="0"/>
            <c:bubble3D val="0"/>
            <c:spPr>
              <a:solidFill>
                <a:schemeClr val="accent2"/>
              </a:solidFill>
              <a:ln>
                <a:noFill/>
              </a:ln>
              <a:effectLst/>
              <a:sp3d/>
            </c:spPr>
            <c:extLst xmlns:c16r2="http://schemas.microsoft.com/office/drawing/2015/06/chart">
              <c:ext xmlns:c16="http://schemas.microsoft.com/office/drawing/2014/chart" uri="{C3380CC4-5D6E-409C-BE32-E72D297353CC}">
                <c16:uniqueId val="{00000003-3B6C-484B-A1BA-F3929054E23A}"/>
              </c:ext>
            </c:extLst>
          </c:dPt>
          <c:dPt>
            <c:idx val="2"/>
            <c:invertIfNegative val="0"/>
            <c:bubble3D val="0"/>
            <c:spPr>
              <a:solidFill>
                <a:schemeClr val="accent3"/>
              </a:solidFill>
              <a:ln>
                <a:noFill/>
              </a:ln>
              <a:effectLst/>
              <a:sp3d/>
            </c:spPr>
            <c:extLst xmlns:c16r2="http://schemas.microsoft.com/office/drawing/2015/06/chart">
              <c:ext xmlns:c16="http://schemas.microsoft.com/office/drawing/2014/chart" uri="{C3380CC4-5D6E-409C-BE32-E72D297353CC}">
                <c16:uniqueId val="{00000005-3B6C-484B-A1BA-F3929054E23A}"/>
              </c:ext>
            </c:extLst>
          </c:dPt>
          <c:dPt>
            <c:idx val="3"/>
            <c:invertIfNegative val="0"/>
            <c:bubble3D val="0"/>
            <c:spPr>
              <a:solidFill>
                <a:schemeClr val="accent4"/>
              </a:solidFill>
              <a:ln>
                <a:noFill/>
              </a:ln>
              <a:effectLst/>
              <a:sp3d/>
            </c:spPr>
            <c:extLst xmlns:c16r2="http://schemas.microsoft.com/office/drawing/2015/06/chart">
              <c:ext xmlns:c16="http://schemas.microsoft.com/office/drawing/2014/chart" uri="{C3380CC4-5D6E-409C-BE32-E72D297353CC}">
                <c16:uniqueId val="{00000007-3B6C-484B-A1BA-F3929054E23A}"/>
              </c:ext>
            </c:extLst>
          </c:dPt>
          <c:dPt>
            <c:idx val="4"/>
            <c:invertIfNegative val="0"/>
            <c:bubble3D val="0"/>
            <c:spPr>
              <a:solidFill>
                <a:schemeClr val="accent5"/>
              </a:solidFill>
              <a:ln>
                <a:noFill/>
              </a:ln>
              <a:effectLst/>
              <a:sp3d/>
            </c:spPr>
            <c:extLst xmlns:c16r2="http://schemas.microsoft.com/office/drawing/2015/06/chart">
              <c:ext xmlns:c16="http://schemas.microsoft.com/office/drawing/2014/chart" uri="{C3380CC4-5D6E-409C-BE32-E72D297353CC}">
                <c16:uniqueId val="{00000009-3B6C-484B-A1BA-F3929054E23A}"/>
              </c:ext>
            </c:extLst>
          </c:dPt>
          <c:dPt>
            <c:idx val="5"/>
            <c:invertIfNegative val="0"/>
            <c:bubble3D val="0"/>
            <c:spPr>
              <a:solidFill>
                <a:schemeClr val="accent6"/>
              </a:solidFill>
              <a:ln>
                <a:noFill/>
              </a:ln>
              <a:effectLst/>
              <a:sp3d/>
            </c:spPr>
            <c:extLst xmlns:c16r2="http://schemas.microsoft.com/office/drawing/2015/06/chart">
              <c:ext xmlns:c16="http://schemas.microsoft.com/office/drawing/2014/chart" uri="{C3380CC4-5D6E-409C-BE32-E72D297353CC}">
                <c16:uniqueId val="{0000000B-3B6C-484B-A1BA-F3929054E23A}"/>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内科</c:v>
                </c:pt>
                <c:pt idx="1">
                  <c:v>外科</c:v>
                </c:pt>
                <c:pt idx="2">
                  <c:v>整形外科</c:v>
                </c:pt>
                <c:pt idx="3">
                  <c:v>産婦人科</c:v>
                </c:pt>
                <c:pt idx="4">
                  <c:v>泌尿器科</c:v>
                </c:pt>
                <c:pt idx="5">
                  <c:v>精神科</c:v>
                </c:pt>
              </c:strCache>
            </c:strRef>
          </c:cat>
          <c:val>
            <c:numRef>
              <c:f>Sheet1!$B$2:$B$7</c:f>
              <c:numCache>
                <c:formatCode>General</c:formatCode>
                <c:ptCount val="6"/>
                <c:pt idx="0">
                  <c:v>1.52</c:v>
                </c:pt>
                <c:pt idx="1">
                  <c:v>3.19</c:v>
                </c:pt>
                <c:pt idx="2">
                  <c:v>4.1399999999999997</c:v>
                </c:pt>
                <c:pt idx="3">
                  <c:v>4.03</c:v>
                </c:pt>
                <c:pt idx="4">
                  <c:v>1.61</c:v>
                </c:pt>
                <c:pt idx="5">
                  <c:v>2.17</c:v>
                </c:pt>
              </c:numCache>
            </c:numRef>
          </c:val>
          <c:shape val="cylinder"/>
          <c:extLst xmlns:c16r2="http://schemas.microsoft.com/office/drawing/2015/06/chart">
            <c:ext xmlns:c16="http://schemas.microsoft.com/office/drawing/2014/chart" uri="{C3380CC4-5D6E-409C-BE32-E72D297353CC}">
              <c16:uniqueId val="{0000000C-3B6C-484B-A1BA-F3929054E23A}"/>
            </c:ext>
          </c:extLst>
        </c:ser>
        <c:dLbls>
          <c:showLegendKey val="0"/>
          <c:showVal val="0"/>
          <c:showCatName val="0"/>
          <c:showSerName val="0"/>
          <c:showPercent val="0"/>
          <c:showBubbleSize val="0"/>
        </c:dLbls>
        <c:gapWidth val="59"/>
        <c:shape val="box"/>
        <c:axId val="337941192"/>
        <c:axId val="337942760"/>
        <c:axId val="0"/>
      </c:bar3DChart>
      <c:catAx>
        <c:axId val="337941192"/>
        <c:scaling>
          <c:orientation val="minMax"/>
        </c:scaling>
        <c:delete val="0"/>
        <c:axPos val="b"/>
        <c:numFmt formatCode="General" sourceLinked="1"/>
        <c:majorTickMark val="none"/>
        <c:minorTickMark val="none"/>
        <c:tickLblPos val="nextTo"/>
        <c:spPr>
          <a:noFill/>
          <a:ln>
            <a:noFill/>
          </a:ln>
          <a:effectLst/>
        </c:spPr>
        <c:txPr>
          <a:bodyPr rot="60000" spcFirstLastPara="1" vertOverflow="ellipsis" vert="horz" wrap="square" anchor="ctr" anchorCtr="1"/>
          <a:lstStyle/>
          <a:p>
            <a:pPr>
              <a:defRPr sz="2200" b="0" i="0" u="none" strike="noStrike" kern="1200" spc="-100" baseline="0">
                <a:solidFill>
                  <a:schemeClr val="tx1">
                    <a:lumMod val="65000"/>
                    <a:lumOff val="35000"/>
                  </a:schemeClr>
                </a:solidFill>
                <a:latin typeface="+mn-lt"/>
                <a:ea typeface="+mn-ea"/>
                <a:cs typeface="+mn-cs"/>
              </a:defRPr>
            </a:pPr>
            <a:endParaRPr lang="ja-JP"/>
          </a:p>
        </c:txPr>
        <c:crossAx val="337942760"/>
        <c:crosses val="autoZero"/>
        <c:auto val="0"/>
        <c:lblAlgn val="ctr"/>
        <c:lblOffset val="60"/>
        <c:tickLblSkip val="1"/>
        <c:noMultiLvlLbl val="0"/>
      </c:catAx>
      <c:valAx>
        <c:axId val="337942760"/>
        <c:scaling>
          <c:orientation val="minMax"/>
          <c:max val="8"/>
        </c:scaling>
        <c:delete val="0"/>
        <c:axPos val="l"/>
        <c:majorGridlines>
          <c:spPr>
            <a:ln w="8898"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ja-JP"/>
          </a:p>
        </c:txPr>
        <c:crossAx val="337941192"/>
        <c:crosses val="autoZero"/>
        <c:crossBetween val="between"/>
      </c:valAx>
      <c:spPr>
        <a:noFill/>
        <a:ln w="23728">
          <a:noFill/>
        </a:ln>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1762626261447302E-2"/>
          <c:y val="3.7536755384592502E-2"/>
          <c:w val="0.93594002138621557"/>
          <c:h val="0.6970264258587856"/>
        </c:manualLayout>
      </c:layout>
      <c:bar3DChart>
        <c:barDir val="col"/>
        <c:grouping val="clustered"/>
        <c:varyColors val="1"/>
        <c:ser>
          <c:idx val="0"/>
          <c:order val="0"/>
          <c:tx>
            <c:strRef>
              <c:f>Sheet1!$B$1</c:f>
              <c:strCache>
                <c:ptCount val="1"/>
                <c:pt idx="0">
                  <c:v>系列 1</c:v>
                </c:pt>
              </c:strCache>
            </c:strRef>
          </c:tx>
          <c:invertIfNegative val="0"/>
          <c:dPt>
            <c:idx val="0"/>
            <c:invertIfNegative val="0"/>
            <c:bubble3D val="0"/>
            <c:spPr>
              <a:solidFill>
                <a:schemeClr val="accent1"/>
              </a:solidFill>
              <a:ln>
                <a:noFill/>
              </a:ln>
              <a:effectLst/>
              <a:sp3d/>
            </c:spPr>
            <c:extLst xmlns:c16r2="http://schemas.microsoft.com/office/drawing/2015/06/chart">
              <c:ext xmlns:c16="http://schemas.microsoft.com/office/drawing/2014/chart" uri="{C3380CC4-5D6E-409C-BE32-E72D297353CC}">
                <c16:uniqueId val="{00000001-3B6C-484B-A1BA-F3929054E23A}"/>
              </c:ext>
            </c:extLst>
          </c:dPt>
          <c:dPt>
            <c:idx val="1"/>
            <c:invertIfNegative val="0"/>
            <c:bubble3D val="0"/>
            <c:spPr>
              <a:solidFill>
                <a:schemeClr val="accent2"/>
              </a:solidFill>
              <a:ln>
                <a:noFill/>
              </a:ln>
              <a:effectLst/>
              <a:sp3d/>
            </c:spPr>
            <c:extLst xmlns:c16r2="http://schemas.microsoft.com/office/drawing/2015/06/chart">
              <c:ext xmlns:c16="http://schemas.microsoft.com/office/drawing/2014/chart" uri="{C3380CC4-5D6E-409C-BE32-E72D297353CC}">
                <c16:uniqueId val="{00000003-3B6C-484B-A1BA-F3929054E23A}"/>
              </c:ext>
            </c:extLst>
          </c:dPt>
          <c:dPt>
            <c:idx val="2"/>
            <c:invertIfNegative val="0"/>
            <c:bubble3D val="0"/>
            <c:spPr>
              <a:solidFill>
                <a:schemeClr val="accent3"/>
              </a:solidFill>
              <a:ln>
                <a:noFill/>
              </a:ln>
              <a:effectLst/>
              <a:sp3d/>
            </c:spPr>
            <c:extLst xmlns:c16r2="http://schemas.microsoft.com/office/drawing/2015/06/chart">
              <c:ext xmlns:c16="http://schemas.microsoft.com/office/drawing/2014/chart" uri="{C3380CC4-5D6E-409C-BE32-E72D297353CC}">
                <c16:uniqueId val="{00000005-3B6C-484B-A1BA-F3929054E23A}"/>
              </c:ext>
            </c:extLst>
          </c:dPt>
          <c:dPt>
            <c:idx val="3"/>
            <c:invertIfNegative val="0"/>
            <c:bubble3D val="0"/>
            <c:spPr>
              <a:solidFill>
                <a:schemeClr val="accent4"/>
              </a:solidFill>
              <a:ln>
                <a:noFill/>
              </a:ln>
              <a:effectLst/>
              <a:sp3d/>
            </c:spPr>
            <c:extLst xmlns:c16r2="http://schemas.microsoft.com/office/drawing/2015/06/chart">
              <c:ext xmlns:c16="http://schemas.microsoft.com/office/drawing/2014/chart" uri="{C3380CC4-5D6E-409C-BE32-E72D297353CC}">
                <c16:uniqueId val="{00000007-3B6C-484B-A1BA-F3929054E23A}"/>
              </c:ext>
            </c:extLst>
          </c:dPt>
          <c:dPt>
            <c:idx val="4"/>
            <c:invertIfNegative val="0"/>
            <c:bubble3D val="0"/>
            <c:spPr>
              <a:solidFill>
                <a:schemeClr val="accent5"/>
              </a:solidFill>
              <a:ln>
                <a:noFill/>
              </a:ln>
              <a:effectLst/>
              <a:sp3d/>
            </c:spPr>
            <c:extLst xmlns:c16r2="http://schemas.microsoft.com/office/drawing/2015/06/chart">
              <c:ext xmlns:c16="http://schemas.microsoft.com/office/drawing/2014/chart" uri="{C3380CC4-5D6E-409C-BE32-E72D297353CC}">
                <c16:uniqueId val="{00000009-3B6C-484B-A1BA-F3929054E23A}"/>
              </c:ext>
            </c:extLst>
          </c:dPt>
          <c:dPt>
            <c:idx val="5"/>
            <c:invertIfNegative val="0"/>
            <c:bubble3D val="0"/>
            <c:spPr>
              <a:solidFill>
                <a:schemeClr val="accent6"/>
              </a:solidFill>
              <a:ln>
                <a:noFill/>
              </a:ln>
              <a:effectLst/>
              <a:sp3d/>
            </c:spPr>
            <c:extLst xmlns:c16r2="http://schemas.microsoft.com/office/drawing/2015/06/chart">
              <c:ext xmlns:c16="http://schemas.microsoft.com/office/drawing/2014/chart" uri="{C3380CC4-5D6E-409C-BE32-E72D297353CC}">
                <c16:uniqueId val="{0000000B-3B6C-484B-A1BA-F3929054E23A}"/>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内科</c:v>
                </c:pt>
                <c:pt idx="1">
                  <c:v>外科</c:v>
                </c:pt>
                <c:pt idx="2">
                  <c:v>整形外科</c:v>
                </c:pt>
                <c:pt idx="3">
                  <c:v>産婦人科</c:v>
                </c:pt>
                <c:pt idx="4">
                  <c:v>泌尿器科</c:v>
                </c:pt>
                <c:pt idx="5">
                  <c:v>精神科</c:v>
                </c:pt>
              </c:strCache>
            </c:strRef>
          </c:cat>
          <c:val>
            <c:numRef>
              <c:f>Sheet1!$B$2:$B$7</c:f>
              <c:numCache>
                <c:formatCode>General</c:formatCode>
                <c:ptCount val="6"/>
                <c:pt idx="0">
                  <c:v>2.2599999999999998</c:v>
                </c:pt>
                <c:pt idx="1">
                  <c:v>4.0599999999999996</c:v>
                </c:pt>
                <c:pt idx="2">
                  <c:v>5.26</c:v>
                </c:pt>
                <c:pt idx="3">
                  <c:v>7.2</c:v>
                </c:pt>
                <c:pt idx="4">
                  <c:v>1.38</c:v>
                </c:pt>
                <c:pt idx="5">
                  <c:v>2.04</c:v>
                </c:pt>
              </c:numCache>
            </c:numRef>
          </c:val>
          <c:shape val="cylinder"/>
          <c:extLst xmlns:c16r2="http://schemas.microsoft.com/office/drawing/2015/06/chart">
            <c:ext xmlns:c16="http://schemas.microsoft.com/office/drawing/2014/chart" uri="{C3380CC4-5D6E-409C-BE32-E72D297353CC}">
              <c16:uniqueId val="{0000000C-3B6C-484B-A1BA-F3929054E23A}"/>
            </c:ext>
          </c:extLst>
        </c:ser>
        <c:dLbls>
          <c:showLegendKey val="0"/>
          <c:showVal val="0"/>
          <c:showCatName val="0"/>
          <c:showSerName val="0"/>
          <c:showPercent val="0"/>
          <c:showBubbleSize val="0"/>
        </c:dLbls>
        <c:gapWidth val="59"/>
        <c:shape val="box"/>
        <c:axId val="337944720"/>
        <c:axId val="337937664"/>
        <c:axId val="0"/>
      </c:bar3DChart>
      <c:catAx>
        <c:axId val="337944720"/>
        <c:scaling>
          <c:orientation val="minMax"/>
        </c:scaling>
        <c:delete val="0"/>
        <c:axPos val="b"/>
        <c:numFmt formatCode="General" sourceLinked="1"/>
        <c:majorTickMark val="none"/>
        <c:minorTickMark val="none"/>
        <c:tickLblPos val="nextTo"/>
        <c:spPr>
          <a:noFill/>
          <a:ln>
            <a:noFill/>
          </a:ln>
          <a:effectLst/>
        </c:spPr>
        <c:txPr>
          <a:bodyPr rot="60000" spcFirstLastPara="1" vertOverflow="ellipsis" vert="horz" wrap="square" anchor="ctr" anchorCtr="1"/>
          <a:lstStyle/>
          <a:p>
            <a:pPr>
              <a:defRPr sz="2200" b="0" i="0" u="none" strike="noStrike" kern="1200" spc="-100" baseline="0">
                <a:solidFill>
                  <a:schemeClr val="tx1">
                    <a:lumMod val="65000"/>
                    <a:lumOff val="35000"/>
                  </a:schemeClr>
                </a:solidFill>
                <a:latin typeface="+mn-lt"/>
                <a:ea typeface="+mn-ea"/>
                <a:cs typeface="+mn-cs"/>
              </a:defRPr>
            </a:pPr>
            <a:endParaRPr lang="ja-JP"/>
          </a:p>
        </c:txPr>
        <c:crossAx val="337937664"/>
        <c:crosses val="autoZero"/>
        <c:auto val="0"/>
        <c:lblAlgn val="ctr"/>
        <c:lblOffset val="60"/>
        <c:tickLblSkip val="1"/>
        <c:noMultiLvlLbl val="0"/>
      </c:catAx>
      <c:valAx>
        <c:axId val="337937664"/>
        <c:scaling>
          <c:orientation val="minMax"/>
          <c:max val="8"/>
        </c:scaling>
        <c:delete val="0"/>
        <c:axPos val="l"/>
        <c:majorGridlines>
          <c:spPr>
            <a:ln w="8898"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ja-JP"/>
          </a:p>
        </c:txPr>
        <c:crossAx val="337944720"/>
        <c:crosses val="autoZero"/>
        <c:crossBetween val="between"/>
      </c:valAx>
      <c:spPr>
        <a:noFill/>
        <a:ln w="23728">
          <a:noFill/>
        </a:ln>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269168160059509E-2"/>
          <c:y val="2.8086969315721681E-2"/>
          <c:w val="0.98626758862541852"/>
          <c:h val="0.97191303068427837"/>
        </c:manualLayout>
      </c:layout>
      <c:pie3DChart>
        <c:varyColors val="1"/>
        <c:ser>
          <c:idx val="0"/>
          <c:order val="0"/>
          <c:tx>
            <c:strRef>
              <c:f>Sheet1!$B$1</c:f>
              <c:strCache>
                <c:ptCount val="1"/>
                <c:pt idx="0">
                  <c:v>列1</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xmlns:c16r2="http://schemas.microsoft.com/office/drawing/2015/06/chart">
              <c:ext xmlns:c16="http://schemas.microsoft.com/office/drawing/2014/chart" uri="{C3380CC4-5D6E-409C-BE32-E72D297353CC}">
                <c16:uniqueId val="{00000005-AF39-4534-B210-D3845164FB82}"/>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xmlns:c16r2="http://schemas.microsoft.com/office/drawing/2015/06/chart">
              <c:ext xmlns:c16="http://schemas.microsoft.com/office/drawing/2014/chart" uri="{C3380CC4-5D6E-409C-BE32-E72D297353CC}">
                <c16:uniqueId val="{00000004-AF39-4534-B210-D3845164FB82}"/>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xmlns:c16r2="http://schemas.microsoft.com/office/drawing/2015/06/chart">
              <c:ext xmlns:c16="http://schemas.microsoft.com/office/drawing/2014/chart" uri="{C3380CC4-5D6E-409C-BE32-E72D297353CC}">
                <c16:uniqueId val="{00000003-AF39-4534-B210-D3845164FB82}"/>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xmlns:c16r2="http://schemas.microsoft.com/office/drawing/2015/06/chart">
              <c:ext xmlns:c16="http://schemas.microsoft.com/office/drawing/2014/chart" uri="{C3380CC4-5D6E-409C-BE32-E72D297353CC}">
                <c16:uniqueId val="{00000006-AF39-4534-B210-D3845164FB82}"/>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xmlns:c16r2="http://schemas.microsoft.com/office/drawing/2015/06/chart">
              <c:ext xmlns:c16="http://schemas.microsoft.com/office/drawing/2014/chart" uri="{C3380CC4-5D6E-409C-BE32-E72D297353CC}">
                <c16:uniqueId val="{00000001-AF39-4534-B210-D3845164FB82}"/>
              </c:ext>
            </c:extLst>
          </c:dPt>
          <c:dPt>
            <c:idx val="5"/>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xmlns:c16r2="http://schemas.microsoft.com/office/drawing/2015/06/chart">
              <c:ext xmlns:c16="http://schemas.microsoft.com/office/drawing/2014/chart" uri="{C3380CC4-5D6E-409C-BE32-E72D297353CC}">
                <c16:uniqueId val="{00000002-AF39-4534-B210-D3845164FB82}"/>
              </c:ext>
            </c:extLst>
          </c:dPt>
          <c:dPt>
            <c:idx val="6"/>
            <c:bubble3D val="0"/>
            <c:spPr>
              <a:solidFill>
                <a:schemeClr val="accent1">
                  <a:lumMod val="60000"/>
                  <a:alpha val="90000"/>
                </a:schemeClr>
              </a:solidFill>
              <a:ln w="19050">
                <a:solidFill>
                  <a:schemeClr val="accent1">
                    <a:lumMod val="60000"/>
                    <a:lumMod val="75000"/>
                  </a:schemeClr>
                </a:solidFill>
              </a:ln>
              <a:effectLst>
                <a:innerShdw blurRad="114300">
                  <a:schemeClr val="accent1">
                    <a:lumMod val="60000"/>
                    <a:lumMod val="75000"/>
                  </a:schemeClr>
                </a:innerShdw>
              </a:effectLst>
              <a:scene3d>
                <a:camera prst="orthographicFront"/>
                <a:lightRig rig="threePt" dir="t"/>
              </a:scene3d>
              <a:sp3d contourW="19050" prstMaterial="flat">
                <a:contourClr>
                  <a:schemeClr val="accent1">
                    <a:lumMod val="60000"/>
                    <a:lumMod val="75000"/>
                  </a:schemeClr>
                </a:contourClr>
              </a:sp3d>
            </c:spPr>
            <c:extLst xmlns:c16r2="http://schemas.microsoft.com/office/drawing/2015/06/chart">
              <c:ext xmlns:c16="http://schemas.microsoft.com/office/drawing/2014/chart" uri="{C3380CC4-5D6E-409C-BE32-E72D297353CC}">
                <c16:uniqueId val="{00000007-AF39-4534-B210-D3845164FB82}"/>
              </c:ext>
            </c:extLst>
          </c:dPt>
          <c:dLbls>
            <c:dLbl>
              <c:idx val="0"/>
              <c:layout>
                <c:manualLayout>
                  <c:x val="-0.18034768305658358"/>
                  <c:y val="0.16908688073697511"/>
                </c:manualLayout>
              </c:layout>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accent1"/>
                      </a:solidFill>
                      <a:effectLst>
                        <a:outerShdw blurRad="38100" dist="38100" dir="2700000" algn="tl">
                          <a:srgbClr val="000000">
                            <a:alpha val="43137"/>
                          </a:srgbClr>
                        </a:outerShdw>
                      </a:effectLst>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layout>
                    <c:manualLayout>
                      <c:w val="0.27114228226778214"/>
                      <c:h val="0.12013379894726411"/>
                    </c:manualLayout>
                  </c15:layout>
                </c:ext>
              </c:extLst>
            </c:dLbl>
            <c:dLbl>
              <c:idx val="1"/>
              <c:layout>
                <c:manualLayout>
                  <c:x val="-0.18789549006049136"/>
                  <c:y val="-0.23491028829712182"/>
                </c:manualLayout>
              </c:layout>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noAutofit/>
                </a:bodyPr>
                <a:lstStyle/>
                <a:p>
                  <a:pPr>
                    <a:defRPr sz="2800" b="0" i="0" u="none" strike="noStrike" kern="1200" baseline="0">
                      <a:solidFill>
                        <a:schemeClr val="accent2"/>
                      </a:solidFill>
                      <a:effectLst>
                        <a:outerShdw blurRad="38100" dist="38100" dir="2700000" algn="tl">
                          <a:srgbClr val="000000">
                            <a:alpha val="43137"/>
                          </a:srgbClr>
                        </a:outerShdw>
                      </a:effectLst>
                      <a:latin typeface="+mn-lt"/>
                      <a:ea typeface="+mn-ea"/>
                      <a:cs typeface="+mn-cs"/>
                    </a:defRPr>
                  </a:pPr>
                  <a:endParaRPr lang="ja-JP"/>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AF39-4534-B210-D3845164FB82}"/>
                </c:ext>
                <c:ext xmlns:c15="http://schemas.microsoft.com/office/drawing/2012/chart" uri="{CE6537A1-D6FC-4f65-9D91-7224C49458BB}">
                  <c15:layout>
                    <c:manualLayout>
                      <c:w val="0.24434495704181017"/>
                      <c:h val="0.10034725578831789"/>
                    </c:manualLayout>
                  </c15:layout>
                </c:ext>
              </c:extLst>
            </c:dLbl>
            <c:dLbl>
              <c:idx val="2"/>
              <c:layout>
                <c:manualLayout>
                  <c:x val="2.2398552938562397E-2"/>
                  <c:y val="-0.11662686878635116"/>
                </c:manualLayout>
              </c:layout>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noAutofit/>
                </a:bodyPr>
                <a:lstStyle/>
                <a:p>
                  <a:pPr>
                    <a:defRPr sz="2800" b="0" i="0" u="none" strike="noStrike" kern="1200" baseline="0">
                      <a:solidFill>
                        <a:schemeClr val="accent3"/>
                      </a:solidFill>
                      <a:effectLst>
                        <a:outerShdw blurRad="38100" dist="38100" dir="2700000" algn="tl">
                          <a:srgbClr val="000000">
                            <a:alpha val="43137"/>
                          </a:srgbClr>
                        </a:outerShdw>
                      </a:effectLst>
                      <a:latin typeface="+mn-lt"/>
                      <a:ea typeface="+mn-ea"/>
                      <a:cs typeface="+mn-cs"/>
                    </a:defRPr>
                  </a:pPr>
                  <a:endParaRPr lang="ja-JP"/>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AF39-4534-B210-D3845164FB82}"/>
                </c:ext>
                <c:ext xmlns:c15="http://schemas.microsoft.com/office/drawing/2012/chart" uri="{CE6537A1-D6FC-4f65-9D91-7224C49458BB}">
                  <c15:layout>
                    <c:manualLayout>
                      <c:w val="0.30821481907993131"/>
                      <c:h val="0.12357148004576068"/>
                    </c:manualLayout>
                  </c15:layout>
                </c:ext>
              </c:extLst>
            </c:dLbl>
            <c:dLbl>
              <c:idx val="3"/>
              <c:layout>
                <c:manualLayout>
                  <c:x val="3.007235289170257E-2"/>
                  <c:y val="-6.8983568904418313E-2"/>
                </c:manualLayout>
              </c:layout>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noAutofit/>
                </a:bodyPr>
                <a:lstStyle/>
                <a:p>
                  <a:pPr>
                    <a:defRPr sz="2800" b="0" i="0" u="none" strike="noStrike" kern="1200" baseline="0">
                      <a:solidFill>
                        <a:schemeClr val="accent4"/>
                      </a:solidFill>
                      <a:effectLst>
                        <a:outerShdw blurRad="38100" dist="38100" dir="2700000" algn="tl">
                          <a:srgbClr val="000000">
                            <a:alpha val="43137"/>
                          </a:srgbClr>
                        </a:outerShdw>
                      </a:effectLst>
                      <a:latin typeface="+mn-lt"/>
                      <a:ea typeface="+mn-ea"/>
                      <a:cs typeface="+mn-cs"/>
                    </a:defRPr>
                  </a:pPr>
                  <a:endParaRPr lang="ja-JP"/>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AF39-4534-B210-D3845164FB82}"/>
                </c:ext>
                <c:ext xmlns:c15="http://schemas.microsoft.com/office/drawing/2012/chart" uri="{CE6537A1-D6FC-4f65-9D91-7224C49458BB}">
                  <c15:layout>
                    <c:manualLayout>
                      <c:w val="0.32562634600429013"/>
                      <c:h val="0.12775588748397326"/>
                    </c:manualLayout>
                  </c15:layout>
                </c:ext>
              </c:extLst>
            </c:dLbl>
            <c:dLbl>
              <c:idx val="4"/>
              <c:layout>
                <c:manualLayout>
                  <c:x val="2.7880182116516945E-2"/>
                  <c:y val="-6.993160669835484E-2"/>
                </c:manualLayout>
              </c:layout>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noAutofit/>
                </a:bodyPr>
                <a:lstStyle/>
                <a:p>
                  <a:pPr>
                    <a:defRPr sz="2800" b="0" i="0" u="none" strike="noStrike" kern="1200" baseline="0">
                      <a:solidFill>
                        <a:schemeClr val="accent5"/>
                      </a:solidFill>
                      <a:effectLst>
                        <a:outerShdw blurRad="38100" dist="38100" dir="2700000" algn="tl">
                          <a:srgbClr val="000000">
                            <a:alpha val="43137"/>
                          </a:srgbClr>
                        </a:outerShdw>
                      </a:effectLst>
                      <a:latin typeface="+mn-lt"/>
                      <a:ea typeface="+mn-ea"/>
                      <a:cs typeface="+mn-cs"/>
                    </a:defRPr>
                  </a:pPr>
                  <a:endParaRPr lang="ja-JP"/>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AF39-4534-B210-D3845164FB82}"/>
                </c:ext>
                <c:ext xmlns:c15="http://schemas.microsoft.com/office/drawing/2012/chart" uri="{CE6537A1-D6FC-4f65-9D91-7224C49458BB}">
                  <c15:layout>
                    <c:manualLayout>
                      <c:w val="0.30751430930751278"/>
                      <c:h val="0.10492828124202416"/>
                    </c:manualLayout>
                  </c15:layout>
                </c:ext>
              </c:extLst>
            </c:dLbl>
            <c:dLbl>
              <c:idx val="5"/>
              <c:layout>
                <c:manualLayout>
                  <c:x val="6.3913190897632782E-2"/>
                  <c:y val="-2.0309597255267486E-2"/>
                </c:manualLayout>
              </c:layout>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noAutofit/>
                </a:bodyPr>
                <a:lstStyle/>
                <a:p>
                  <a:pPr>
                    <a:defRPr sz="2800" b="0" i="0" u="none" strike="noStrike" kern="1200" baseline="0">
                      <a:solidFill>
                        <a:schemeClr val="accent6"/>
                      </a:solidFill>
                      <a:effectLst>
                        <a:outerShdw blurRad="38100" dist="38100" dir="2700000" algn="tl">
                          <a:srgbClr val="000000">
                            <a:alpha val="43137"/>
                          </a:srgbClr>
                        </a:outerShdw>
                      </a:effectLst>
                      <a:latin typeface="+mn-lt"/>
                      <a:ea typeface="+mn-ea"/>
                      <a:cs typeface="+mn-cs"/>
                    </a:defRPr>
                  </a:pPr>
                  <a:endParaRPr lang="ja-JP"/>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AF39-4534-B210-D3845164FB82}"/>
                </c:ext>
                <c:ext xmlns:c15="http://schemas.microsoft.com/office/drawing/2012/chart" uri="{CE6537A1-D6FC-4f65-9D91-7224C49458BB}">
                  <c15:layout>
                    <c:manualLayout>
                      <c:w val="0.26681656583611923"/>
                      <c:h val="0.11323835639883857"/>
                    </c:manualLayout>
                  </c15:layout>
                </c:ext>
              </c:extLst>
            </c:dLbl>
            <c:dLbl>
              <c:idx val="6"/>
              <c:layout>
                <c:manualLayout>
                  <c:x val="6.9309428582009346E-3"/>
                  <c:y val="3.0080261644810029E-2"/>
                </c:manualLayout>
              </c:layout>
              <c:spPr>
                <a:solidFill>
                  <a:schemeClr val="lt1">
                    <a:alpha val="90000"/>
                  </a:schemeClr>
                </a:solidFill>
                <a:ln w="12700" cap="flat" cmpd="sng" algn="ctr">
                  <a:solidFill>
                    <a:schemeClr val="accent1">
                      <a:lumMod val="60000"/>
                    </a:schemeClr>
                  </a:solidFill>
                  <a:round/>
                </a:ln>
                <a:effectLst>
                  <a:outerShdw blurRad="50800" dist="38100" dir="2700000" algn="tl" rotWithShape="0">
                    <a:schemeClr val="accent1">
                      <a:lumMod val="60000"/>
                      <a:lumMod val="75000"/>
                      <a:alpha val="40000"/>
                    </a:schemeClr>
                  </a:outerShdw>
                </a:effectLst>
              </c:spPr>
              <c:txPr>
                <a:bodyPr rot="0" spcFirstLastPara="1" vertOverflow="clip" horzOverflow="clip" vert="horz" wrap="square" lIns="38100" tIns="19050" rIns="38100" bIns="19050" anchor="ctr" anchorCtr="1">
                  <a:noAutofit/>
                </a:bodyPr>
                <a:lstStyle/>
                <a:p>
                  <a:pPr>
                    <a:defRPr sz="2800" b="0" i="0" u="none" strike="noStrike" kern="1200" baseline="0">
                      <a:solidFill>
                        <a:schemeClr val="accent1">
                          <a:lumMod val="60000"/>
                        </a:schemeClr>
                      </a:solidFill>
                      <a:effectLst>
                        <a:outerShdw blurRad="38100" dist="38100" dir="2700000" algn="tl">
                          <a:srgbClr val="000000">
                            <a:alpha val="43137"/>
                          </a:srgbClr>
                        </a:outerShdw>
                      </a:effectLst>
                      <a:latin typeface="+mn-lt"/>
                      <a:ea typeface="+mn-ea"/>
                      <a:cs typeface="+mn-cs"/>
                    </a:defRPr>
                  </a:pPr>
                  <a:endParaRPr lang="ja-JP"/>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AF39-4534-B210-D3845164FB82}"/>
                </c:ext>
                <c:ext xmlns:c15="http://schemas.microsoft.com/office/drawing/2012/chart" uri="{CE6537A1-D6FC-4f65-9D91-7224C49458BB}">
                  <c15:layout>
                    <c:manualLayout>
                      <c:w val="0.23883341665740843"/>
                      <c:h val="0.10950929694680386"/>
                    </c:manualLayout>
                  </c15:layout>
                </c:ext>
              </c:extLst>
            </c:dLbl>
            <c:dLbl>
              <c:idx val="7"/>
              <c:layout>
                <c:manualLayout>
                  <c:x val="1.0013626603846734E-2"/>
                  <c:y val="1.537266061346719E-2"/>
                </c:manualLayout>
              </c:layout>
              <c:spPr>
                <a:solidFill>
                  <a:schemeClr val="lt1">
                    <a:alpha val="90000"/>
                  </a:schemeClr>
                </a:solidFill>
                <a:ln w="12700" cap="flat" cmpd="sng" algn="ctr">
                  <a:solidFill>
                    <a:schemeClr val="accent2">
                      <a:lumMod val="60000"/>
                    </a:schemeClr>
                  </a:solidFill>
                  <a:round/>
                </a:ln>
                <a:effectLst>
                  <a:outerShdw blurRad="50800" dist="38100" dir="2700000" algn="tl" rotWithShape="0">
                    <a:schemeClr val="accent2">
                      <a:lumMod val="60000"/>
                      <a:lumMod val="75000"/>
                      <a:alpha val="40000"/>
                    </a:schemeClr>
                  </a:outerShdw>
                </a:effectLst>
              </c:spPr>
              <c:txPr>
                <a:bodyPr rot="0" spcFirstLastPara="1" vertOverflow="clip" horzOverflow="clip" vert="horz" wrap="square" lIns="38100" tIns="19050" rIns="38100" bIns="19050" anchor="ctr" anchorCtr="1">
                  <a:noAutofit/>
                </a:bodyPr>
                <a:lstStyle/>
                <a:p>
                  <a:pPr>
                    <a:defRPr sz="2800" b="0" i="0" u="none" strike="noStrike" kern="1200" baseline="0">
                      <a:solidFill>
                        <a:schemeClr val="accent2">
                          <a:lumMod val="60000"/>
                        </a:schemeClr>
                      </a:solidFill>
                      <a:effectLst>
                        <a:outerShdw blurRad="38100" dist="38100" dir="2700000" algn="tl">
                          <a:srgbClr val="000000">
                            <a:alpha val="43137"/>
                          </a:srgbClr>
                        </a:outerShdw>
                      </a:effectLst>
                      <a:latin typeface="+mn-lt"/>
                      <a:ea typeface="+mn-ea"/>
                      <a:cs typeface="+mn-cs"/>
                    </a:defRPr>
                  </a:pPr>
                  <a:endParaRPr lang="ja-JP"/>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8-AF39-4534-B210-D3845164FB82}"/>
                </c:ext>
                <c:ext xmlns:c15="http://schemas.microsoft.com/office/drawing/2012/chart" uri="{CE6537A1-D6FC-4f65-9D91-7224C49458BB}">
                  <c15:layout>
                    <c:manualLayout>
                      <c:w val="0.32506847311749942"/>
                      <c:h val="0.10950929694680386"/>
                    </c:manualLayout>
                  </c15:layout>
                </c:ext>
              </c:extLst>
            </c:dLbl>
            <c:dLbl>
              <c:idx val="8"/>
              <c:layout>
                <c:manualLayout>
                  <c:x val="0.15572915367680235"/>
                  <c:y val="2.7677119569687061E-2"/>
                </c:manualLayout>
              </c:layout>
              <c:spPr>
                <a:solidFill>
                  <a:schemeClr val="lt1">
                    <a:alpha val="90000"/>
                  </a:schemeClr>
                </a:solidFill>
                <a:ln w="12700" cap="flat" cmpd="sng" algn="ctr">
                  <a:solidFill>
                    <a:schemeClr val="accent3">
                      <a:lumMod val="60000"/>
                    </a:schemeClr>
                  </a:solidFill>
                  <a:round/>
                </a:ln>
                <a:effectLst>
                  <a:outerShdw blurRad="50800" dist="38100" dir="2700000" algn="tl" rotWithShape="0">
                    <a:schemeClr val="accent3">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accent3">
                          <a:lumMod val="60000"/>
                        </a:schemeClr>
                      </a:solidFill>
                      <a:effectLst>
                        <a:outerShdw blurRad="38100" dist="38100" dir="2700000" algn="tl">
                          <a:srgbClr val="000000">
                            <a:alpha val="43137"/>
                          </a:srgbClr>
                        </a:outerShdw>
                      </a:effectLst>
                      <a:latin typeface="+mn-lt"/>
                      <a:ea typeface="+mn-ea"/>
                      <a:cs typeface="+mn-cs"/>
                    </a:defRPr>
                  </a:pPr>
                  <a:endParaRPr lang="ja-JP"/>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AF39-4534-B210-D3845164FB82}"/>
                </c:ext>
                <c:ext xmlns:c15="http://schemas.microsoft.com/office/drawing/2012/chart" uri="{CE6537A1-D6FC-4f65-9D91-7224C49458BB}"/>
              </c:extLst>
            </c:dLbl>
            <c:dLbl>
              <c:idx val="9"/>
              <c:layout>
                <c:manualLayout>
                  <c:x val="6.2325395557900974E-2"/>
                  <c:y val="5.0693681942987574E-2"/>
                </c:manualLayout>
              </c:layout>
              <c:spPr>
                <a:solidFill>
                  <a:schemeClr val="lt1">
                    <a:alpha val="90000"/>
                  </a:schemeClr>
                </a:solidFill>
                <a:ln w="12700" cap="flat" cmpd="sng" algn="ctr">
                  <a:solidFill>
                    <a:schemeClr val="accent4">
                      <a:lumMod val="60000"/>
                    </a:schemeClr>
                  </a:solidFill>
                  <a:round/>
                </a:ln>
                <a:effectLst>
                  <a:outerShdw blurRad="50800" dist="38100" dir="2700000" algn="tl" rotWithShape="0">
                    <a:schemeClr val="accent4">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accent4">
                          <a:lumMod val="60000"/>
                        </a:schemeClr>
                      </a:solidFill>
                      <a:effectLst>
                        <a:outerShdw blurRad="38100" dist="38100" dir="2700000" algn="tl">
                          <a:srgbClr val="000000">
                            <a:alpha val="43137"/>
                          </a:srgbClr>
                        </a:outerShdw>
                      </a:effectLst>
                      <a:latin typeface="+mn-lt"/>
                      <a:ea typeface="+mn-ea"/>
                      <a:cs typeface="+mn-cs"/>
                    </a:defRPr>
                  </a:pPr>
                  <a:endParaRPr lang="ja-JP"/>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A-AF39-4534-B210-D3845164FB82}"/>
                </c:ext>
                <c:ext xmlns:c15="http://schemas.microsoft.com/office/drawing/2012/chart" uri="{CE6537A1-D6FC-4f65-9D91-7224C49458BB}"/>
              </c:extLst>
            </c:dLbl>
            <c:dLbl>
              <c:idx val="10"/>
              <c:layout>
                <c:manualLayout>
                  <c:x val="0.14343689821501315"/>
                  <c:y val="0.13960281469447117"/>
                </c:manualLayout>
              </c:layout>
              <c:spPr>
                <a:solidFill>
                  <a:schemeClr val="lt1">
                    <a:alpha val="90000"/>
                  </a:schemeClr>
                </a:solidFill>
                <a:ln w="12700" cap="flat" cmpd="sng" algn="ctr">
                  <a:solidFill>
                    <a:schemeClr val="accent5">
                      <a:lumMod val="60000"/>
                    </a:schemeClr>
                  </a:solidFill>
                  <a:round/>
                </a:ln>
                <a:effectLst>
                  <a:outerShdw blurRad="50800" dist="38100" dir="2700000" algn="tl" rotWithShape="0">
                    <a:schemeClr val="accent5">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accent5">
                          <a:lumMod val="60000"/>
                        </a:schemeClr>
                      </a:solidFill>
                      <a:effectLst>
                        <a:outerShdw blurRad="38100" dist="38100" dir="2700000" algn="tl">
                          <a:srgbClr val="000000">
                            <a:alpha val="43137"/>
                          </a:srgbClr>
                        </a:outerShdw>
                      </a:effectLst>
                      <a:latin typeface="+mn-lt"/>
                      <a:ea typeface="+mn-ea"/>
                      <a:cs typeface="+mn-cs"/>
                    </a:defRPr>
                  </a:pPr>
                  <a:endParaRPr lang="ja-JP"/>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B-AF39-4534-B210-D3845164FB82}"/>
                </c:ext>
                <c:ext xmlns:c15="http://schemas.microsoft.com/office/drawing/2012/chart" uri="{CE6537A1-D6FC-4f65-9D91-7224C49458BB}"/>
              </c:extLst>
            </c:dLbl>
            <c:spPr>
              <a:solidFill>
                <a:srgbClr val="FFFFFF">
                  <a:alpha val="90000"/>
                </a:srgbClr>
              </a:solidFill>
              <a:ln w="12700" cap="flat" cmpd="sng" algn="ctr">
                <a:solidFill>
                  <a:srgbClr val="FFC000"/>
                </a:solidFill>
                <a:round/>
              </a:ln>
              <a:effectLst>
                <a:outerShdw blurRad="50800" dist="38100" dir="2700000" algn="tl" rotWithShape="0">
                  <a:srgbClr val="FFC000">
                    <a:lumMod val="75000"/>
                    <a:alpha val="40000"/>
                  </a:srgbClr>
                </a:outerShdw>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accent1"/>
                    </a:solidFill>
                    <a:effectLst>
                      <a:outerShdw blurRad="38100" dist="38100" dir="2700000" algn="tl">
                        <a:srgbClr val="000000">
                          <a:alpha val="43137"/>
                        </a:srgbClr>
                      </a:outerShdw>
                    </a:effectLst>
                    <a:latin typeface="+mn-lt"/>
                    <a:ea typeface="+mn-ea"/>
                    <a:cs typeface="+mn-cs"/>
                  </a:defRPr>
                </a:pPr>
                <a:endParaRPr lang="ja-JP"/>
              </a:p>
            </c:txPr>
            <c:dLblPos val="inEnd"/>
            <c:showLegendKey val="0"/>
            <c:showVal val="1"/>
            <c:showCatName val="1"/>
            <c:showSerName val="0"/>
            <c:showPercent val="0"/>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Sheet1!$A$2:$A$8</c:f>
              <c:strCache>
                <c:ptCount val="7"/>
                <c:pt idx="0">
                  <c:v>内科</c:v>
                </c:pt>
                <c:pt idx="1">
                  <c:v>外科</c:v>
                </c:pt>
                <c:pt idx="2">
                  <c:v>整形外科</c:v>
                </c:pt>
                <c:pt idx="3">
                  <c:v>産婦人科</c:v>
                </c:pt>
                <c:pt idx="4">
                  <c:v>泌尿器科</c:v>
                </c:pt>
                <c:pt idx="5">
                  <c:v>精神科</c:v>
                </c:pt>
                <c:pt idx="6">
                  <c:v>その他</c:v>
                </c:pt>
              </c:strCache>
            </c:strRef>
          </c:cat>
          <c:val>
            <c:numRef>
              <c:f>Sheet1!$B$2:$B$8</c:f>
              <c:numCache>
                <c:formatCode>General</c:formatCode>
                <c:ptCount val="7"/>
                <c:pt idx="0">
                  <c:v>170</c:v>
                </c:pt>
                <c:pt idx="1">
                  <c:v>190</c:v>
                </c:pt>
                <c:pt idx="2">
                  <c:v>49</c:v>
                </c:pt>
                <c:pt idx="3">
                  <c:v>39</c:v>
                </c:pt>
                <c:pt idx="4">
                  <c:v>23</c:v>
                </c:pt>
                <c:pt idx="5">
                  <c:v>21</c:v>
                </c:pt>
                <c:pt idx="6">
                  <c:v>132</c:v>
                </c:pt>
              </c:numCache>
            </c:numRef>
          </c:val>
          <c:extLst xmlns:c16r2="http://schemas.microsoft.com/office/drawing/2015/06/chart">
            <c:ext xmlns:c16="http://schemas.microsoft.com/office/drawing/2014/chart" uri="{C3380CC4-5D6E-409C-BE32-E72D297353CC}">
              <c16:uniqueId val="{00000000-AF39-4534-B210-D3845164FB82}"/>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1762626261447302E-2"/>
          <c:y val="3.7536755384592502E-2"/>
          <c:w val="0.93594002138621557"/>
          <c:h val="0.6970264258587856"/>
        </c:manualLayout>
      </c:layout>
      <c:bar3DChart>
        <c:barDir val="col"/>
        <c:grouping val="clustered"/>
        <c:varyColors val="1"/>
        <c:ser>
          <c:idx val="0"/>
          <c:order val="0"/>
          <c:tx>
            <c:strRef>
              <c:f>Sheet1!$B$1</c:f>
              <c:strCache>
                <c:ptCount val="1"/>
                <c:pt idx="0">
                  <c:v>系列 1</c:v>
                </c:pt>
              </c:strCache>
            </c:strRef>
          </c:tx>
          <c:invertIfNegative val="0"/>
          <c:dPt>
            <c:idx val="0"/>
            <c:invertIfNegative val="0"/>
            <c:bubble3D val="0"/>
            <c:spPr>
              <a:solidFill>
                <a:schemeClr val="accent1"/>
              </a:solidFill>
              <a:ln>
                <a:noFill/>
              </a:ln>
              <a:effectLst/>
              <a:sp3d/>
            </c:spPr>
            <c:extLst xmlns:c16r2="http://schemas.microsoft.com/office/drawing/2015/06/chart">
              <c:ext xmlns:c16="http://schemas.microsoft.com/office/drawing/2014/chart" uri="{C3380CC4-5D6E-409C-BE32-E72D297353CC}">
                <c16:uniqueId val="{00000001-3B6C-484B-A1BA-F3929054E23A}"/>
              </c:ext>
            </c:extLst>
          </c:dPt>
          <c:dPt>
            <c:idx val="1"/>
            <c:invertIfNegative val="0"/>
            <c:bubble3D val="0"/>
            <c:spPr>
              <a:solidFill>
                <a:schemeClr val="accent2"/>
              </a:solidFill>
              <a:ln>
                <a:noFill/>
              </a:ln>
              <a:effectLst/>
              <a:sp3d/>
            </c:spPr>
            <c:extLst xmlns:c16r2="http://schemas.microsoft.com/office/drawing/2015/06/chart">
              <c:ext xmlns:c16="http://schemas.microsoft.com/office/drawing/2014/chart" uri="{C3380CC4-5D6E-409C-BE32-E72D297353CC}">
                <c16:uniqueId val="{00000003-3B6C-484B-A1BA-F3929054E23A}"/>
              </c:ext>
            </c:extLst>
          </c:dPt>
          <c:dPt>
            <c:idx val="2"/>
            <c:invertIfNegative val="0"/>
            <c:bubble3D val="0"/>
            <c:spPr>
              <a:solidFill>
                <a:schemeClr val="accent3"/>
              </a:solidFill>
              <a:ln>
                <a:noFill/>
              </a:ln>
              <a:effectLst/>
              <a:sp3d/>
            </c:spPr>
            <c:extLst xmlns:c16r2="http://schemas.microsoft.com/office/drawing/2015/06/chart">
              <c:ext xmlns:c16="http://schemas.microsoft.com/office/drawing/2014/chart" uri="{C3380CC4-5D6E-409C-BE32-E72D297353CC}">
                <c16:uniqueId val="{00000005-3B6C-484B-A1BA-F3929054E23A}"/>
              </c:ext>
            </c:extLst>
          </c:dPt>
          <c:dPt>
            <c:idx val="3"/>
            <c:invertIfNegative val="0"/>
            <c:bubble3D val="0"/>
            <c:spPr>
              <a:solidFill>
                <a:schemeClr val="accent4"/>
              </a:solidFill>
              <a:ln>
                <a:noFill/>
              </a:ln>
              <a:effectLst/>
              <a:sp3d/>
            </c:spPr>
            <c:extLst xmlns:c16r2="http://schemas.microsoft.com/office/drawing/2015/06/chart">
              <c:ext xmlns:c16="http://schemas.microsoft.com/office/drawing/2014/chart" uri="{C3380CC4-5D6E-409C-BE32-E72D297353CC}">
                <c16:uniqueId val="{00000007-3B6C-484B-A1BA-F3929054E23A}"/>
              </c:ext>
            </c:extLst>
          </c:dPt>
          <c:dPt>
            <c:idx val="4"/>
            <c:invertIfNegative val="0"/>
            <c:bubble3D val="0"/>
            <c:spPr>
              <a:solidFill>
                <a:schemeClr val="accent5"/>
              </a:solidFill>
              <a:ln>
                <a:noFill/>
              </a:ln>
              <a:effectLst/>
              <a:sp3d/>
            </c:spPr>
            <c:extLst xmlns:c16r2="http://schemas.microsoft.com/office/drawing/2015/06/chart">
              <c:ext xmlns:c16="http://schemas.microsoft.com/office/drawing/2014/chart" uri="{C3380CC4-5D6E-409C-BE32-E72D297353CC}">
                <c16:uniqueId val="{00000009-3B6C-484B-A1BA-F3929054E23A}"/>
              </c:ext>
            </c:extLst>
          </c:dPt>
          <c:dPt>
            <c:idx val="5"/>
            <c:invertIfNegative val="0"/>
            <c:bubble3D val="0"/>
            <c:spPr>
              <a:solidFill>
                <a:schemeClr val="accent6"/>
              </a:solidFill>
              <a:ln>
                <a:noFill/>
              </a:ln>
              <a:effectLst/>
              <a:sp3d/>
            </c:spPr>
            <c:extLst xmlns:c16r2="http://schemas.microsoft.com/office/drawing/2015/06/chart">
              <c:ext xmlns:c16="http://schemas.microsoft.com/office/drawing/2014/chart" uri="{C3380CC4-5D6E-409C-BE32-E72D297353CC}">
                <c16:uniqueId val="{0000000B-3B6C-484B-A1BA-F3929054E23A}"/>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内科</c:v>
                </c:pt>
                <c:pt idx="1">
                  <c:v>外科</c:v>
                </c:pt>
                <c:pt idx="2">
                  <c:v>整形外科</c:v>
                </c:pt>
                <c:pt idx="3">
                  <c:v>産婦人科</c:v>
                </c:pt>
                <c:pt idx="4">
                  <c:v>泌尿器科</c:v>
                </c:pt>
                <c:pt idx="5">
                  <c:v>精神科</c:v>
                </c:pt>
              </c:strCache>
            </c:strRef>
          </c:cat>
          <c:val>
            <c:numRef>
              <c:f>Sheet1!$B$2:$B$7</c:f>
              <c:numCache>
                <c:formatCode>General</c:formatCode>
                <c:ptCount val="6"/>
                <c:pt idx="0">
                  <c:v>1.53</c:v>
                </c:pt>
                <c:pt idx="1">
                  <c:v>5.32</c:v>
                </c:pt>
                <c:pt idx="2">
                  <c:v>2.33</c:v>
                </c:pt>
                <c:pt idx="3">
                  <c:v>3.03</c:v>
                </c:pt>
                <c:pt idx="4">
                  <c:v>3.36</c:v>
                </c:pt>
                <c:pt idx="5">
                  <c:v>1.38</c:v>
                </c:pt>
              </c:numCache>
            </c:numRef>
          </c:val>
          <c:shape val="cylinder"/>
          <c:extLst xmlns:c16r2="http://schemas.microsoft.com/office/drawing/2015/06/chart">
            <c:ext xmlns:c16="http://schemas.microsoft.com/office/drawing/2014/chart" uri="{C3380CC4-5D6E-409C-BE32-E72D297353CC}">
              <c16:uniqueId val="{0000000C-3B6C-484B-A1BA-F3929054E23A}"/>
            </c:ext>
          </c:extLst>
        </c:ser>
        <c:dLbls>
          <c:showLegendKey val="0"/>
          <c:showVal val="0"/>
          <c:showCatName val="0"/>
          <c:showSerName val="0"/>
          <c:showPercent val="0"/>
          <c:showBubbleSize val="0"/>
        </c:dLbls>
        <c:gapWidth val="59"/>
        <c:shape val="box"/>
        <c:axId val="337372976"/>
        <c:axId val="337378464"/>
        <c:axId val="0"/>
      </c:bar3DChart>
      <c:catAx>
        <c:axId val="337372976"/>
        <c:scaling>
          <c:orientation val="minMax"/>
        </c:scaling>
        <c:delete val="0"/>
        <c:axPos val="b"/>
        <c:numFmt formatCode="General" sourceLinked="1"/>
        <c:majorTickMark val="none"/>
        <c:minorTickMark val="none"/>
        <c:tickLblPos val="nextTo"/>
        <c:spPr>
          <a:noFill/>
          <a:ln>
            <a:noFill/>
          </a:ln>
          <a:effectLst/>
        </c:spPr>
        <c:txPr>
          <a:bodyPr rot="60000" spcFirstLastPara="1" vertOverflow="ellipsis" vert="horz" wrap="square" anchor="ctr" anchorCtr="1"/>
          <a:lstStyle/>
          <a:p>
            <a:pPr>
              <a:defRPr sz="2200" b="0" i="0" u="none" strike="noStrike" kern="1200" spc="-100" baseline="0">
                <a:solidFill>
                  <a:schemeClr val="tx1">
                    <a:lumMod val="65000"/>
                    <a:lumOff val="35000"/>
                  </a:schemeClr>
                </a:solidFill>
                <a:latin typeface="+mn-lt"/>
                <a:ea typeface="+mn-ea"/>
                <a:cs typeface="+mn-cs"/>
              </a:defRPr>
            </a:pPr>
            <a:endParaRPr lang="ja-JP"/>
          </a:p>
        </c:txPr>
        <c:crossAx val="337378464"/>
        <c:crosses val="autoZero"/>
        <c:auto val="0"/>
        <c:lblAlgn val="ctr"/>
        <c:lblOffset val="60"/>
        <c:tickLblSkip val="1"/>
        <c:noMultiLvlLbl val="0"/>
      </c:catAx>
      <c:valAx>
        <c:axId val="337378464"/>
        <c:scaling>
          <c:orientation val="minMax"/>
          <c:max val="8"/>
        </c:scaling>
        <c:delete val="0"/>
        <c:axPos val="l"/>
        <c:majorGridlines>
          <c:spPr>
            <a:ln w="8898"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ja-JP"/>
          </a:p>
        </c:txPr>
        <c:crossAx val="337372976"/>
        <c:crosses val="autoZero"/>
        <c:crossBetween val="between"/>
      </c:valAx>
      <c:spPr>
        <a:noFill/>
        <a:ln w="23728">
          <a:noFill/>
        </a:ln>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0B00-4EDD-9012-1366404EA2A0}"/>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0B00-4EDD-9012-1366404EA2A0}"/>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0B00-4EDD-9012-1366404EA2A0}"/>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ja-JP"/>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Sheet1!$A$2:$A$4</c:f>
              <c:strCache>
                <c:ptCount val="3"/>
                <c:pt idx="0">
                  <c:v>判決</c:v>
                </c:pt>
                <c:pt idx="1">
                  <c:v>和解</c:v>
                </c:pt>
                <c:pt idx="2">
                  <c:v>その他</c:v>
                </c:pt>
              </c:strCache>
            </c:strRef>
          </c:cat>
          <c:val>
            <c:numRef>
              <c:f>Sheet1!$B$2:$B$4</c:f>
              <c:numCache>
                <c:formatCode>General</c:formatCode>
                <c:ptCount val="3"/>
                <c:pt idx="0">
                  <c:v>269</c:v>
                </c:pt>
                <c:pt idx="1">
                  <c:v>403</c:v>
                </c:pt>
                <c:pt idx="2">
                  <c:v>117</c:v>
                </c:pt>
              </c:numCache>
            </c:numRef>
          </c:val>
          <c:extLst xmlns:c16r2="http://schemas.microsoft.com/office/drawing/2015/06/chart">
            <c:ext xmlns:c16="http://schemas.microsoft.com/office/drawing/2014/chart" uri="{C3380CC4-5D6E-409C-BE32-E72D297353CC}">
              <c16:uniqueId val="{00000006-0B00-4EDD-9012-1366404EA2A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79920925265607E-2"/>
          <c:y val="0.12332135838748694"/>
          <c:w val="0.81032018114174764"/>
          <c:h val="0.74792998962190349"/>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0B8-434D-8DF8-8D9677F573EE}"/>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4843-4CCB-A6E9-A8C2D1899ECE}"/>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Sheet1!$A$2:$A$3</c:f>
              <c:strCache>
                <c:ptCount val="1"/>
                <c:pt idx="0">
                  <c:v>認容率</c:v>
                </c:pt>
              </c:strCache>
            </c:strRef>
          </c:cat>
          <c:val>
            <c:numRef>
              <c:f>Sheet1!$B$2:$B$3</c:f>
              <c:numCache>
                <c:formatCode>General</c:formatCode>
                <c:ptCount val="2"/>
                <c:pt idx="0">
                  <c:v>35.1</c:v>
                </c:pt>
                <c:pt idx="1">
                  <c:v>62.4</c:v>
                </c:pt>
              </c:numCache>
            </c:numRef>
          </c:val>
          <c:extLst xmlns:c16r2="http://schemas.microsoft.com/office/drawing/2015/06/chart">
            <c:ext xmlns:c16="http://schemas.microsoft.com/office/drawing/2014/chart" uri="{C3380CC4-5D6E-409C-BE32-E72D297353CC}">
              <c16:uniqueId val="{00000000-50B8-434D-8DF8-8D9677F573E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79920925265607E-2"/>
          <c:y val="0.12332135838748694"/>
          <c:w val="0.81032018114174764"/>
          <c:h val="0.74792998962190349"/>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092-432A-AF93-96408827C39E}"/>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092-432A-AF93-96408827C39E}"/>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Sheet1!$A$2:$A$3</c:f>
              <c:strCache>
                <c:ptCount val="1"/>
                <c:pt idx="0">
                  <c:v>認容率</c:v>
                </c:pt>
              </c:strCache>
            </c:strRef>
          </c:cat>
          <c:val>
            <c:numRef>
              <c:f>Sheet1!$B$2:$B$3</c:f>
              <c:numCache>
                <c:formatCode>General</c:formatCode>
                <c:ptCount val="2"/>
                <c:pt idx="0">
                  <c:v>82.4</c:v>
                </c:pt>
                <c:pt idx="1">
                  <c:v>17.600000000000001</c:v>
                </c:pt>
              </c:numCache>
            </c:numRef>
          </c:val>
          <c:extLst xmlns:c16r2="http://schemas.microsoft.com/office/drawing/2015/06/chart">
            <c:ext xmlns:c16="http://schemas.microsoft.com/office/drawing/2014/chart" uri="{C3380CC4-5D6E-409C-BE32-E72D297353CC}">
              <c16:uniqueId val="{00000004-C092-432A-AF93-96408827C39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79920925265607E-2"/>
          <c:y val="0.12332135838748694"/>
          <c:w val="0.81032018114174764"/>
          <c:h val="0.74792998962190349"/>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BBCF-4B2B-AC12-20234B86F895}"/>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BBCF-4B2B-AC12-20234B86F895}"/>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Sheet1!$A$2:$A$3</c:f>
              <c:strCache>
                <c:ptCount val="1"/>
                <c:pt idx="0">
                  <c:v>認容率</c:v>
                </c:pt>
              </c:strCache>
            </c:strRef>
          </c:cat>
          <c:val>
            <c:numRef>
              <c:f>Sheet1!$B$2:$B$3</c:f>
              <c:numCache>
                <c:formatCode>General</c:formatCode>
                <c:ptCount val="2"/>
                <c:pt idx="0">
                  <c:v>80</c:v>
                </c:pt>
                <c:pt idx="1">
                  <c:v>20</c:v>
                </c:pt>
              </c:numCache>
            </c:numRef>
          </c:val>
          <c:extLst xmlns:c16r2="http://schemas.microsoft.com/office/drawing/2015/06/chart">
            <c:ext xmlns:c16="http://schemas.microsoft.com/office/drawing/2014/chart" uri="{C3380CC4-5D6E-409C-BE32-E72D297353CC}">
              <c16:uniqueId val="{00000004-BBCF-4B2B-AC12-20234B86F89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79920925265607E-2"/>
          <c:y val="0.12332135838748694"/>
          <c:w val="0.81032018114174764"/>
          <c:h val="0.74792998962190349"/>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F474-4413-B0E8-13DC5A8DA18E}"/>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F474-4413-B0E8-13DC5A8DA18E}"/>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Sheet1!$A$2:$A$3</c:f>
              <c:strCache>
                <c:ptCount val="1"/>
                <c:pt idx="0">
                  <c:v>認容率</c:v>
                </c:pt>
              </c:strCache>
            </c:strRef>
          </c:cat>
          <c:val>
            <c:numRef>
              <c:f>Sheet1!$B$2:$B$3</c:f>
              <c:numCache>
                <c:formatCode>General</c:formatCode>
                <c:ptCount val="2"/>
                <c:pt idx="0">
                  <c:v>17.600000000000001</c:v>
                </c:pt>
                <c:pt idx="1">
                  <c:v>80</c:v>
                </c:pt>
              </c:numCache>
            </c:numRef>
          </c:val>
          <c:extLst xmlns:c16r2="http://schemas.microsoft.com/office/drawing/2015/06/chart">
            <c:ext xmlns:c16="http://schemas.microsoft.com/office/drawing/2014/chart" uri="{C3380CC4-5D6E-409C-BE32-E72D297353CC}">
              <c16:uniqueId val="{00000004-F474-4413-B0E8-13DC5A8DA1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提訴</c:v>
                </c:pt>
              </c:strCache>
            </c:strRef>
          </c:tx>
          <c:spPr>
            <a:ln w="57150" cap="rnd">
              <a:solidFill>
                <a:srgbClr val="00B0F0"/>
              </a:solidFill>
              <a:round/>
            </a:ln>
            <a:effectLst/>
          </c:spPr>
          <c:marker>
            <c:symbol val="none"/>
          </c:marker>
          <c:cat>
            <c:numRef>
              <c:f>Sheet1!$A$2:$A$19</c:f>
              <c:numCache>
                <c:formatCode>General</c:formatCode>
                <c:ptCount val="18"/>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numCache>
            </c:numRef>
          </c:cat>
          <c:val>
            <c:numRef>
              <c:f>Sheet1!$B$2:$B$19</c:f>
              <c:numCache>
                <c:formatCode>General</c:formatCode>
                <c:ptCount val="18"/>
                <c:pt idx="0">
                  <c:v>678</c:v>
                </c:pt>
                <c:pt idx="1">
                  <c:v>795</c:v>
                </c:pt>
                <c:pt idx="2">
                  <c:v>824</c:v>
                </c:pt>
                <c:pt idx="3">
                  <c:v>906</c:v>
                </c:pt>
                <c:pt idx="4">
                  <c:v>1003</c:v>
                </c:pt>
                <c:pt idx="5">
                  <c:v>1110</c:v>
                </c:pt>
                <c:pt idx="6">
                  <c:v>999</c:v>
                </c:pt>
                <c:pt idx="7">
                  <c:v>913</c:v>
                </c:pt>
                <c:pt idx="8">
                  <c:v>944</c:v>
                </c:pt>
                <c:pt idx="9">
                  <c:v>876</c:v>
                </c:pt>
                <c:pt idx="10">
                  <c:v>732</c:v>
                </c:pt>
                <c:pt idx="11">
                  <c:v>790</c:v>
                </c:pt>
                <c:pt idx="12">
                  <c:v>768</c:v>
                </c:pt>
                <c:pt idx="13">
                  <c:v>785</c:v>
                </c:pt>
                <c:pt idx="14">
                  <c:v>799</c:v>
                </c:pt>
                <c:pt idx="15">
                  <c:v>860</c:v>
                </c:pt>
                <c:pt idx="16">
                  <c:v>836</c:v>
                </c:pt>
                <c:pt idx="17">
                  <c:v>878</c:v>
                </c:pt>
              </c:numCache>
            </c:numRef>
          </c:val>
          <c:smooth val="0"/>
          <c:extLst xmlns:c16r2="http://schemas.microsoft.com/office/drawing/2015/06/chart">
            <c:ext xmlns:c16="http://schemas.microsoft.com/office/drawing/2014/chart" uri="{C3380CC4-5D6E-409C-BE32-E72D297353CC}">
              <c16:uniqueId val="{00000000-7E98-486D-9FA9-F2D27FF56F28}"/>
            </c:ext>
          </c:extLst>
        </c:ser>
        <c:dLbls>
          <c:showLegendKey val="0"/>
          <c:showVal val="0"/>
          <c:showCatName val="0"/>
          <c:showSerName val="0"/>
          <c:showPercent val="0"/>
          <c:showBubbleSize val="0"/>
        </c:dLbls>
        <c:smooth val="0"/>
        <c:axId val="302688272"/>
        <c:axId val="302688664"/>
      </c:lineChart>
      <c:catAx>
        <c:axId val="302688272"/>
        <c:scaling>
          <c:orientation val="minMax"/>
        </c:scaling>
        <c:delete val="0"/>
        <c:axPos val="b"/>
        <c:numFmt formatCode="General" sourceLinked="1"/>
        <c:majorTickMark val="none"/>
        <c:minorTickMark val="none"/>
        <c:tickLblPos val="nextTo"/>
        <c:spPr>
          <a:noFill/>
          <a:ln w="9525" cap="flat" cmpd="sng" algn="ctr">
            <a:solidFill>
              <a:srgbClr val="0070C0"/>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crossAx val="302688664"/>
        <c:crosses val="autoZero"/>
        <c:auto val="1"/>
        <c:lblAlgn val="ctr"/>
        <c:lblOffset val="100"/>
        <c:noMultiLvlLbl val="0"/>
      </c:catAx>
      <c:valAx>
        <c:axId val="302688664"/>
        <c:scaling>
          <c:orientation val="minMax"/>
          <c:min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crossAx val="30268827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ja-JP"/>
          </a:p>
        </c:txPr>
      </c:legendEntry>
      <c:layout>
        <c:manualLayout>
          <c:xMode val="edge"/>
          <c:yMode val="edge"/>
          <c:x val="0.48919753086419754"/>
          <c:y val="0.86180971600170464"/>
          <c:w val="0.15740740740740741"/>
          <c:h val="0.1276608704579316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終了</c:v>
                </c:pt>
              </c:strCache>
            </c:strRef>
          </c:tx>
          <c:spPr>
            <a:ln w="57150" cap="rnd">
              <a:solidFill>
                <a:schemeClr val="accent1"/>
              </a:solidFill>
              <a:round/>
            </a:ln>
            <a:effectLst/>
          </c:spPr>
          <c:marker>
            <c:symbol val="none"/>
          </c:marker>
          <c:cat>
            <c:numRef>
              <c:f>Sheet1!$A$2:$A$19</c:f>
              <c:numCache>
                <c:formatCode>General</c:formatCode>
                <c:ptCount val="18"/>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numCache>
            </c:numRef>
          </c:cat>
          <c:val>
            <c:numRef>
              <c:f>Sheet1!$B$2:$B$19</c:f>
              <c:numCache>
                <c:formatCode>General</c:formatCode>
                <c:ptCount val="18"/>
                <c:pt idx="0">
                  <c:v>569</c:v>
                </c:pt>
                <c:pt idx="1">
                  <c:v>691</c:v>
                </c:pt>
                <c:pt idx="2">
                  <c:v>722</c:v>
                </c:pt>
                <c:pt idx="3">
                  <c:v>869</c:v>
                </c:pt>
                <c:pt idx="4">
                  <c:v>1035</c:v>
                </c:pt>
                <c:pt idx="5">
                  <c:v>1004</c:v>
                </c:pt>
                <c:pt idx="6">
                  <c:v>1062</c:v>
                </c:pt>
                <c:pt idx="7">
                  <c:v>1139</c:v>
                </c:pt>
                <c:pt idx="8">
                  <c:v>1027</c:v>
                </c:pt>
                <c:pt idx="9">
                  <c:v>986</c:v>
                </c:pt>
                <c:pt idx="10">
                  <c:v>952</c:v>
                </c:pt>
                <c:pt idx="11">
                  <c:v>921</c:v>
                </c:pt>
                <c:pt idx="12">
                  <c:v>801</c:v>
                </c:pt>
                <c:pt idx="13">
                  <c:v>844</c:v>
                </c:pt>
                <c:pt idx="14">
                  <c:v>803</c:v>
                </c:pt>
                <c:pt idx="15">
                  <c:v>792</c:v>
                </c:pt>
                <c:pt idx="16">
                  <c:v>786</c:v>
                </c:pt>
                <c:pt idx="17">
                  <c:v>789</c:v>
                </c:pt>
              </c:numCache>
            </c:numRef>
          </c:val>
          <c:smooth val="0"/>
          <c:extLst xmlns:c16r2="http://schemas.microsoft.com/office/drawing/2015/06/chart">
            <c:ext xmlns:c16="http://schemas.microsoft.com/office/drawing/2014/chart" uri="{C3380CC4-5D6E-409C-BE32-E72D297353CC}">
              <c16:uniqueId val="{00000000-EF4D-4F3B-ABCC-4067F52DAC08}"/>
            </c:ext>
          </c:extLst>
        </c:ser>
        <c:ser>
          <c:idx val="1"/>
          <c:order val="1"/>
          <c:tx>
            <c:strRef>
              <c:f>Sheet1!$C$1</c:f>
              <c:strCache>
                <c:ptCount val="1"/>
                <c:pt idx="0">
                  <c:v>提訴</c:v>
                </c:pt>
              </c:strCache>
            </c:strRef>
          </c:tx>
          <c:spPr>
            <a:ln w="57150" cap="rnd">
              <a:solidFill>
                <a:srgbClr val="00B0F0"/>
              </a:solidFill>
              <a:round/>
            </a:ln>
            <a:effectLst/>
          </c:spPr>
          <c:marker>
            <c:symbol val="none"/>
          </c:marker>
          <c:cat>
            <c:numRef>
              <c:f>Sheet1!$A$2:$A$19</c:f>
              <c:numCache>
                <c:formatCode>General</c:formatCode>
                <c:ptCount val="18"/>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numCache>
            </c:numRef>
          </c:cat>
          <c:val>
            <c:numRef>
              <c:f>Sheet1!$C$2:$C$19</c:f>
              <c:numCache>
                <c:formatCode>General</c:formatCode>
                <c:ptCount val="18"/>
                <c:pt idx="0">
                  <c:v>678</c:v>
                </c:pt>
                <c:pt idx="1">
                  <c:v>795</c:v>
                </c:pt>
                <c:pt idx="2">
                  <c:v>824</c:v>
                </c:pt>
                <c:pt idx="3">
                  <c:v>906</c:v>
                </c:pt>
                <c:pt idx="4">
                  <c:v>1003</c:v>
                </c:pt>
                <c:pt idx="5">
                  <c:v>1110</c:v>
                </c:pt>
                <c:pt idx="6">
                  <c:v>999</c:v>
                </c:pt>
                <c:pt idx="7">
                  <c:v>913</c:v>
                </c:pt>
                <c:pt idx="8">
                  <c:v>944</c:v>
                </c:pt>
                <c:pt idx="9">
                  <c:v>876</c:v>
                </c:pt>
                <c:pt idx="10">
                  <c:v>732</c:v>
                </c:pt>
                <c:pt idx="11">
                  <c:v>790</c:v>
                </c:pt>
                <c:pt idx="12">
                  <c:v>768</c:v>
                </c:pt>
                <c:pt idx="13">
                  <c:v>785</c:v>
                </c:pt>
                <c:pt idx="14">
                  <c:v>799</c:v>
                </c:pt>
                <c:pt idx="15">
                  <c:v>860</c:v>
                </c:pt>
                <c:pt idx="16">
                  <c:v>836</c:v>
                </c:pt>
                <c:pt idx="17">
                  <c:v>878</c:v>
                </c:pt>
              </c:numCache>
            </c:numRef>
          </c:val>
          <c:smooth val="0"/>
          <c:extLst xmlns:c16r2="http://schemas.microsoft.com/office/drawing/2015/06/chart">
            <c:ext xmlns:c16="http://schemas.microsoft.com/office/drawing/2014/chart" uri="{C3380CC4-5D6E-409C-BE32-E72D297353CC}">
              <c16:uniqueId val="{00000001-EF4D-4F3B-ABCC-4067F52DAC08}"/>
            </c:ext>
          </c:extLst>
        </c:ser>
        <c:dLbls>
          <c:showLegendKey val="0"/>
          <c:showVal val="0"/>
          <c:showCatName val="0"/>
          <c:showSerName val="0"/>
          <c:showPercent val="0"/>
          <c:showBubbleSize val="0"/>
        </c:dLbls>
        <c:smooth val="0"/>
        <c:axId val="337943152"/>
        <c:axId val="337941976"/>
      </c:lineChart>
      <c:catAx>
        <c:axId val="337943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crossAx val="337941976"/>
        <c:crosses val="autoZero"/>
        <c:auto val="1"/>
        <c:lblAlgn val="ctr"/>
        <c:lblOffset val="100"/>
        <c:noMultiLvlLbl val="0"/>
      </c:catAx>
      <c:valAx>
        <c:axId val="337941976"/>
        <c:scaling>
          <c:orientation val="minMax"/>
          <c:min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crossAx val="33794315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ja-JP"/>
          </a:p>
        </c:txPr>
      </c:legendEntry>
      <c:legendEntry>
        <c:idx val="1"/>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ja-JP"/>
          </a:p>
        </c:txPr>
      </c:legendEntry>
      <c:layout>
        <c:manualLayout>
          <c:xMode val="edge"/>
          <c:yMode val="edge"/>
          <c:x val="0.35185185185185186"/>
          <c:y val="0.86617490262275998"/>
          <c:w val="0.29629629629629628"/>
          <c:h val="0.1180308323950738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38100" cap="rnd">
              <a:solidFill>
                <a:schemeClr val="accent1"/>
              </a:solidFill>
              <a:round/>
            </a:ln>
            <a:effectLst/>
          </c:spPr>
          <c:marker>
            <c:symbol val="none"/>
          </c:marker>
          <c:cat>
            <c:numRef>
              <c:f>Sheet1!$A$2:$A$19</c:f>
              <c:numCache>
                <c:formatCode>General</c:formatCode>
                <c:ptCount val="18"/>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numCache>
            </c:numRef>
          </c:cat>
          <c:val>
            <c:numRef>
              <c:f>Sheet1!$B$2:$B$19</c:f>
              <c:numCache>
                <c:formatCode>General</c:formatCode>
                <c:ptCount val="18"/>
                <c:pt idx="0">
                  <c:v>34.5</c:v>
                </c:pt>
                <c:pt idx="1">
                  <c:v>35.6</c:v>
                </c:pt>
                <c:pt idx="2">
                  <c:v>32.6</c:v>
                </c:pt>
                <c:pt idx="3">
                  <c:v>30.9</c:v>
                </c:pt>
                <c:pt idx="4">
                  <c:v>27.7</c:v>
                </c:pt>
                <c:pt idx="5">
                  <c:v>27.3</c:v>
                </c:pt>
                <c:pt idx="6">
                  <c:v>26.9</c:v>
                </c:pt>
                <c:pt idx="7">
                  <c:v>25.1</c:v>
                </c:pt>
                <c:pt idx="8">
                  <c:v>23.6</c:v>
                </c:pt>
                <c:pt idx="9">
                  <c:v>24</c:v>
                </c:pt>
                <c:pt idx="10">
                  <c:v>25.2</c:v>
                </c:pt>
                <c:pt idx="11">
                  <c:v>24.4</c:v>
                </c:pt>
                <c:pt idx="12">
                  <c:v>25.1</c:v>
                </c:pt>
                <c:pt idx="13">
                  <c:v>24.5</c:v>
                </c:pt>
                <c:pt idx="14">
                  <c:v>23.3</c:v>
                </c:pt>
                <c:pt idx="15">
                  <c:v>22.6</c:v>
                </c:pt>
                <c:pt idx="16">
                  <c:v>22.8</c:v>
                </c:pt>
                <c:pt idx="17">
                  <c:v>23.2</c:v>
                </c:pt>
              </c:numCache>
            </c:numRef>
          </c:val>
          <c:smooth val="0"/>
          <c:extLst xmlns:c16r2="http://schemas.microsoft.com/office/drawing/2015/06/chart">
            <c:ext xmlns:c16="http://schemas.microsoft.com/office/drawing/2014/chart" uri="{C3380CC4-5D6E-409C-BE32-E72D297353CC}">
              <c16:uniqueId val="{00000000-784E-4332-A2D0-0612804D209B}"/>
            </c:ext>
          </c:extLst>
        </c:ser>
        <c:dLbls>
          <c:showLegendKey val="0"/>
          <c:showVal val="0"/>
          <c:showCatName val="0"/>
          <c:showSerName val="0"/>
          <c:showPercent val="0"/>
          <c:showBubbleSize val="0"/>
        </c:dLbls>
        <c:smooth val="0"/>
        <c:axId val="337943544"/>
        <c:axId val="337944328"/>
      </c:lineChart>
      <c:catAx>
        <c:axId val="337943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crossAx val="337944328"/>
        <c:crosses val="autoZero"/>
        <c:auto val="1"/>
        <c:lblAlgn val="ctr"/>
        <c:lblOffset val="100"/>
        <c:noMultiLvlLbl val="0"/>
      </c:catAx>
      <c:valAx>
        <c:axId val="337944328"/>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500" b="0" i="0" u="none" strike="noStrike" kern="1200" baseline="0">
                <a:solidFill>
                  <a:schemeClr val="tx1">
                    <a:lumMod val="65000"/>
                    <a:lumOff val="35000"/>
                  </a:schemeClr>
                </a:solidFill>
                <a:latin typeface="+mn-lt"/>
                <a:ea typeface="+mn-ea"/>
                <a:cs typeface="+mn-cs"/>
              </a:defRPr>
            </a:pPr>
            <a:endParaRPr lang="ja-JP"/>
          </a:p>
        </c:txPr>
        <c:crossAx val="337943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8971" y="0"/>
            <a:ext cx="2921582" cy="495348"/>
          </a:xfrm>
          <a:prstGeom prst="rect">
            <a:avLst/>
          </a:prstGeom>
        </p:spPr>
        <p:txBody>
          <a:bodyPr vert="horz" lIns="91440" tIns="45720" rIns="91440" bIns="45720" rtlCol="0"/>
          <a:lstStyle>
            <a:lvl1pPr algn="r">
              <a:defRPr sz="1200"/>
            </a:lvl1pPr>
          </a:lstStyle>
          <a:p>
            <a:fld id="{94050FEC-0392-4190-B323-86CE57AAA45C}" type="datetimeFigureOut">
              <a:rPr kumimoji="1" lang="ja-JP" altLang="en-US" smtClean="0"/>
              <a:t>2017/6/14</a:t>
            </a:fld>
            <a:endParaRPr kumimoji="1" lang="ja-JP" altLang="en-US"/>
          </a:p>
        </p:txBody>
      </p:sp>
      <p:sp>
        <p:nvSpPr>
          <p:cNvPr id="4" name="フッター プレースホルダー 3"/>
          <p:cNvSpPr>
            <a:spLocks noGrp="1"/>
          </p:cNvSpPr>
          <p:nvPr>
            <p:ph type="ftr" sz="quarter" idx="2"/>
          </p:nvPr>
        </p:nvSpPr>
        <p:spPr>
          <a:xfrm>
            <a:off x="0" y="9377317"/>
            <a:ext cx="2921582" cy="49534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8971" y="9377317"/>
            <a:ext cx="2921582" cy="495347"/>
          </a:xfrm>
          <a:prstGeom prst="rect">
            <a:avLst/>
          </a:prstGeom>
        </p:spPr>
        <p:txBody>
          <a:bodyPr vert="horz" lIns="91440" tIns="45720" rIns="91440" bIns="45720" rtlCol="0" anchor="b"/>
          <a:lstStyle>
            <a:lvl1pPr algn="r">
              <a:defRPr sz="1200"/>
            </a:lvl1pPr>
          </a:lstStyle>
          <a:p>
            <a:fld id="{6F1BE48C-B8E8-4B84-8671-C1AE823D39DA}" type="slidenum">
              <a:rPr kumimoji="1" lang="ja-JP" altLang="en-US" smtClean="0"/>
              <a:t>‹#›</a:t>
            </a:fld>
            <a:endParaRPr kumimoji="1" lang="ja-JP" altLang="en-US"/>
          </a:p>
        </p:txBody>
      </p:sp>
    </p:spTree>
    <p:extLst>
      <p:ext uri="{BB962C8B-B14F-4D97-AF65-F5344CB8AC3E}">
        <p14:creationId xmlns:p14="http://schemas.microsoft.com/office/powerpoint/2010/main" val="4141539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18971" y="0"/>
            <a:ext cx="2921582" cy="49363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FBB64E7-3271-4819-A25C-D37B97D29AFD}" type="datetimeFigureOut">
              <a:rPr lang="en-US" altLang="ja-JP"/>
              <a:pPr/>
              <a:t>6/14/2017</a:t>
            </a:fld>
            <a:endParaRPr lang="en-US" altLang="ja-JP"/>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F28A0D8-2481-4104-AAD9-ACE17C7A61A2}" type="slidenum">
              <a:rPr lang="en-US" altLang="ja-JP"/>
              <a:pPr/>
              <a:t>‹#›</a:t>
            </a:fld>
            <a:endParaRPr lang="en-US" altLang="ja-JP"/>
          </a:p>
        </p:txBody>
      </p:sp>
    </p:spTree>
    <p:extLst>
      <p:ext uri="{BB962C8B-B14F-4D97-AF65-F5344CB8AC3E}">
        <p14:creationId xmlns:p14="http://schemas.microsoft.com/office/powerpoint/2010/main" val="21106739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28A0D8-2481-4104-AAD9-ACE17C7A61A2}" type="slidenum">
              <a:rPr lang="en-US" altLang="ja-JP" smtClean="0"/>
              <a:pPr/>
              <a:t>1</a:t>
            </a:fld>
            <a:endParaRPr lang="en-US" altLang="ja-JP"/>
          </a:p>
        </p:txBody>
      </p:sp>
    </p:spTree>
    <p:extLst>
      <p:ext uri="{BB962C8B-B14F-4D97-AF65-F5344CB8AC3E}">
        <p14:creationId xmlns:p14="http://schemas.microsoft.com/office/powerpoint/2010/main" val="1128264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112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112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112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112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112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112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112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112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E7CAF65-EDA2-4631-BA90-618901745436}" type="slidenum">
              <a:rPr lang="en-US" altLang="ja-JP" smtClean="0">
                <a:ea typeface="ＭＳ Ｐゴシック" panose="020B0600070205080204" pitchFamily="50" charset="-128"/>
              </a:rPr>
              <a:pPr>
                <a:spcBef>
                  <a:spcPct val="0"/>
                </a:spcBef>
              </a:pPr>
              <a:t>14</a:t>
            </a:fld>
            <a:endParaRPr lang="en-US" altLang="ja-JP">
              <a:ea typeface="ＭＳ Ｐゴシック" panose="020B0600070205080204" pitchFamily="50"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989882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28A0D8-2481-4104-AAD9-ACE17C7A61A2}" type="slidenum">
              <a:rPr lang="en-US" altLang="ja-JP" smtClean="0"/>
              <a:pPr/>
              <a:t>15</a:t>
            </a:fld>
            <a:endParaRPr lang="en-US" altLang="ja-JP"/>
          </a:p>
        </p:txBody>
      </p:sp>
    </p:spTree>
    <p:extLst>
      <p:ext uri="{BB962C8B-B14F-4D97-AF65-F5344CB8AC3E}">
        <p14:creationId xmlns:p14="http://schemas.microsoft.com/office/powerpoint/2010/main" val="2033561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28A0D8-2481-4104-AAD9-ACE17C7A61A2}" type="slidenum">
              <a:rPr lang="en-US" altLang="ja-JP" smtClean="0"/>
              <a:pPr/>
              <a:t>17</a:t>
            </a:fld>
            <a:endParaRPr lang="en-US" altLang="ja-JP"/>
          </a:p>
        </p:txBody>
      </p:sp>
    </p:spTree>
    <p:extLst>
      <p:ext uri="{BB962C8B-B14F-4D97-AF65-F5344CB8AC3E}">
        <p14:creationId xmlns:p14="http://schemas.microsoft.com/office/powerpoint/2010/main" val="3528934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28A0D8-2481-4104-AAD9-ACE17C7A61A2}" type="slidenum">
              <a:rPr lang="en-US" altLang="ja-JP" smtClean="0"/>
              <a:pPr/>
              <a:t>18</a:t>
            </a:fld>
            <a:endParaRPr lang="en-US" altLang="ja-JP"/>
          </a:p>
        </p:txBody>
      </p:sp>
    </p:spTree>
    <p:extLst>
      <p:ext uri="{BB962C8B-B14F-4D97-AF65-F5344CB8AC3E}">
        <p14:creationId xmlns:p14="http://schemas.microsoft.com/office/powerpoint/2010/main" val="3443399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28A0D8-2481-4104-AAD9-ACE17C7A61A2}" type="slidenum">
              <a:rPr lang="en-US" altLang="ja-JP" smtClean="0"/>
              <a:pPr/>
              <a:t>19</a:t>
            </a:fld>
            <a:endParaRPr lang="en-US" altLang="ja-JP"/>
          </a:p>
        </p:txBody>
      </p:sp>
    </p:spTree>
    <p:extLst>
      <p:ext uri="{BB962C8B-B14F-4D97-AF65-F5344CB8AC3E}">
        <p14:creationId xmlns:p14="http://schemas.microsoft.com/office/powerpoint/2010/main" val="1782205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28A0D8-2481-4104-AAD9-ACE17C7A61A2}" type="slidenum">
              <a:rPr lang="en-US" altLang="ja-JP" smtClean="0"/>
              <a:pPr/>
              <a:t>21</a:t>
            </a:fld>
            <a:endParaRPr lang="en-US" altLang="ja-JP"/>
          </a:p>
        </p:txBody>
      </p:sp>
    </p:spTree>
    <p:extLst>
      <p:ext uri="{BB962C8B-B14F-4D97-AF65-F5344CB8AC3E}">
        <p14:creationId xmlns:p14="http://schemas.microsoft.com/office/powerpoint/2010/main" val="1264285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28A0D8-2481-4104-AAD9-ACE17C7A61A2}" type="slidenum">
              <a:rPr lang="en-US" altLang="ja-JP" smtClean="0"/>
              <a:pPr/>
              <a:t>22</a:t>
            </a:fld>
            <a:endParaRPr lang="en-US" altLang="ja-JP"/>
          </a:p>
        </p:txBody>
      </p:sp>
    </p:spTree>
    <p:extLst>
      <p:ext uri="{BB962C8B-B14F-4D97-AF65-F5344CB8AC3E}">
        <p14:creationId xmlns:p14="http://schemas.microsoft.com/office/powerpoint/2010/main" val="2717778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28A0D8-2481-4104-AAD9-ACE17C7A61A2}" type="slidenum">
              <a:rPr lang="en-US" altLang="ja-JP" smtClean="0"/>
              <a:pPr/>
              <a:t>26</a:t>
            </a:fld>
            <a:endParaRPr lang="en-US" altLang="ja-JP"/>
          </a:p>
        </p:txBody>
      </p:sp>
    </p:spTree>
    <p:extLst>
      <p:ext uri="{BB962C8B-B14F-4D97-AF65-F5344CB8AC3E}">
        <p14:creationId xmlns:p14="http://schemas.microsoft.com/office/powerpoint/2010/main" val="3417899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0328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0328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0328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0328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032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032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032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032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CBAEF97-EC48-4A78-AEFE-B92A352F2B4F}" type="slidenum">
              <a:rPr lang="en-US" altLang="ja-JP" smtClean="0">
                <a:ea typeface="ＭＳ Ｐゴシック" panose="020B0600070205080204" pitchFamily="50" charset="-128"/>
              </a:rPr>
              <a:pPr>
                <a:spcBef>
                  <a:spcPct val="0"/>
                </a:spcBef>
              </a:pPr>
              <a:t>34</a:t>
            </a:fld>
            <a:endParaRPr lang="en-US" altLang="ja-JP">
              <a:ea typeface="ＭＳ Ｐゴシック" panose="020B0600070205080204" pitchFamily="50" charset="-128"/>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322481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28A0D8-2481-4104-AAD9-ACE17C7A61A2}" type="slidenum">
              <a:rPr lang="en-US" altLang="ja-JP" smtClean="0"/>
              <a:pPr/>
              <a:t>36</a:t>
            </a:fld>
            <a:endParaRPr lang="en-US" altLang="ja-JP"/>
          </a:p>
        </p:txBody>
      </p:sp>
    </p:spTree>
    <p:extLst>
      <p:ext uri="{BB962C8B-B14F-4D97-AF65-F5344CB8AC3E}">
        <p14:creationId xmlns:p14="http://schemas.microsoft.com/office/powerpoint/2010/main" val="3413172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28A0D8-2481-4104-AAD9-ACE17C7A61A2}" type="slidenum">
              <a:rPr lang="en-US" altLang="ja-JP" smtClean="0"/>
              <a:pPr/>
              <a:t>2</a:t>
            </a:fld>
            <a:endParaRPr lang="en-US" altLang="ja-JP"/>
          </a:p>
        </p:txBody>
      </p:sp>
    </p:spTree>
    <p:extLst>
      <p:ext uri="{BB962C8B-B14F-4D97-AF65-F5344CB8AC3E}">
        <p14:creationId xmlns:p14="http://schemas.microsoft.com/office/powerpoint/2010/main" val="3986349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ー 1"/>
          <p:cNvSpPr>
            <a:spLocks noGrp="1" noRot="1" noChangeAspect="1" noTextEdit="1"/>
          </p:cNvSpPr>
          <p:nvPr>
            <p:ph type="sldImg"/>
          </p:nvPr>
        </p:nvSpPr>
        <p:spPr>
          <a:ln/>
        </p:spPr>
      </p:sp>
      <p:sp>
        <p:nvSpPr>
          <p:cNvPr id="1126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1126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100">
              <a:defRPr kumimoji="1">
                <a:solidFill>
                  <a:schemeClr val="tx1"/>
                </a:solidFill>
                <a:latin typeface="Garamond" panose="02020404030301010803" pitchFamily="18" charset="0"/>
                <a:ea typeface="ＭＳ Ｐゴシック" panose="020B0600070205080204" pitchFamily="50" charset="-128"/>
              </a:defRPr>
            </a:lvl1pPr>
            <a:lvl2pPr marL="751345" indent="-288979" defTabSz="915100">
              <a:defRPr kumimoji="1">
                <a:solidFill>
                  <a:schemeClr val="tx1"/>
                </a:solidFill>
                <a:latin typeface="Garamond" panose="02020404030301010803" pitchFamily="18" charset="0"/>
                <a:ea typeface="ＭＳ Ｐゴシック" panose="020B0600070205080204" pitchFamily="50" charset="-128"/>
              </a:defRPr>
            </a:lvl2pPr>
            <a:lvl3pPr marL="1155916" indent="-231183" defTabSz="915100">
              <a:defRPr kumimoji="1">
                <a:solidFill>
                  <a:schemeClr val="tx1"/>
                </a:solidFill>
                <a:latin typeface="Garamond" panose="02020404030301010803" pitchFamily="18" charset="0"/>
                <a:ea typeface="ＭＳ Ｐゴシック" panose="020B0600070205080204" pitchFamily="50" charset="-128"/>
              </a:defRPr>
            </a:lvl3pPr>
            <a:lvl4pPr marL="1618282" indent="-231183" defTabSz="915100">
              <a:defRPr kumimoji="1">
                <a:solidFill>
                  <a:schemeClr val="tx1"/>
                </a:solidFill>
                <a:latin typeface="Garamond" panose="02020404030301010803" pitchFamily="18" charset="0"/>
                <a:ea typeface="ＭＳ Ｐゴシック" panose="020B0600070205080204" pitchFamily="50" charset="-128"/>
              </a:defRPr>
            </a:lvl4pPr>
            <a:lvl5pPr marL="2080649" indent="-231183" defTabSz="915100">
              <a:defRPr kumimoji="1">
                <a:solidFill>
                  <a:schemeClr val="tx1"/>
                </a:solidFill>
                <a:latin typeface="Garamond" panose="02020404030301010803" pitchFamily="18" charset="0"/>
                <a:ea typeface="ＭＳ Ｐゴシック" panose="020B0600070205080204" pitchFamily="50" charset="-128"/>
              </a:defRPr>
            </a:lvl5pPr>
            <a:lvl6pPr marL="2543015" indent="-231183" defTabSz="9151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3005381" indent="-231183" defTabSz="9151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67748" indent="-231183" defTabSz="9151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930114" indent="-231183" defTabSz="9151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fld id="{072B57DA-82CA-4827-B3D9-644F3223FB54}" type="slidenum">
              <a:rPr lang="en-US" altLang="ja-JP" smtClean="0">
                <a:latin typeface="Arial" panose="020B0604020202020204" pitchFamily="34" charset="0"/>
              </a:rPr>
              <a:pPr/>
              <a:t>39</a:t>
            </a:fld>
            <a:endParaRPr lang="en-US" altLang="ja-JP">
              <a:latin typeface="Arial" panose="020B0604020202020204" pitchFamily="34" charset="0"/>
            </a:endParaRPr>
          </a:p>
        </p:txBody>
      </p:sp>
    </p:spTree>
    <p:extLst>
      <p:ext uri="{BB962C8B-B14F-4D97-AF65-F5344CB8AC3E}">
        <p14:creationId xmlns:p14="http://schemas.microsoft.com/office/powerpoint/2010/main" val="2663278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a:ln/>
        </p:spPr>
      </p:sp>
      <p:sp>
        <p:nvSpPr>
          <p:cNvPr id="3584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3584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100">
              <a:defRPr kumimoji="1">
                <a:solidFill>
                  <a:schemeClr val="tx1"/>
                </a:solidFill>
                <a:latin typeface="Garamond" panose="02020404030301010803" pitchFamily="18" charset="0"/>
                <a:ea typeface="ＭＳ Ｐゴシック" panose="020B0600070205080204" pitchFamily="50" charset="-128"/>
              </a:defRPr>
            </a:lvl1pPr>
            <a:lvl2pPr marL="751345" indent="-288979" defTabSz="915100">
              <a:defRPr kumimoji="1">
                <a:solidFill>
                  <a:schemeClr val="tx1"/>
                </a:solidFill>
                <a:latin typeface="Garamond" panose="02020404030301010803" pitchFamily="18" charset="0"/>
                <a:ea typeface="ＭＳ Ｐゴシック" panose="020B0600070205080204" pitchFamily="50" charset="-128"/>
              </a:defRPr>
            </a:lvl2pPr>
            <a:lvl3pPr marL="1155916" indent="-231183" defTabSz="915100">
              <a:defRPr kumimoji="1">
                <a:solidFill>
                  <a:schemeClr val="tx1"/>
                </a:solidFill>
                <a:latin typeface="Garamond" panose="02020404030301010803" pitchFamily="18" charset="0"/>
                <a:ea typeface="ＭＳ Ｐゴシック" panose="020B0600070205080204" pitchFamily="50" charset="-128"/>
              </a:defRPr>
            </a:lvl3pPr>
            <a:lvl4pPr marL="1618282" indent="-231183" defTabSz="915100">
              <a:defRPr kumimoji="1">
                <a:solidFill>
                  <a:schemeClr val="tx1"/>
                </a:solidFill>
                <a:latin typeface="Garamond" panose="02020404030301010803" pitchFamily="18" charset="0"/>
                <a:ea typeface="ＭＳ Ｐゴシック" panose="020B0600070205080204" pitchFamily="50" charset="-128"/>
              </a:defRPr>
            </a:lvl4pPr>
            <a:lvl5pPr marL="2080649" indent="-231183" defTabSz="915100">
              <a:defRPr kumimoji="1">
                <a:solidFill>
                  <a:schemeClr val="tx1"/>
                </a:solidFill>
                <a:latin typeface="Garamond" panose="02020404030301010803" pitchFamily="18" charset="0"/>
                <a:ea typeface="ＭＳ Ｐゴシック" panose="020B0600070205080204" pitchFamily="50" charset="-128"/>
              </a:defRPr>
            </a:lvl5pPr>
            <a:lvl6pPr marL="2543015" indent="-231183" defTabSz="9151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3005381" indent="-231183" defTabSz="9151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67748" indent="-231183" defTabSz="9151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930114" indent="-231183" defTabSz="9151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fld id="{CA901852-4EDD-4FF1-A26C-EC9DD9338ED0}" type="slidenum">
              <a:rPr lang="en-US" altLang="ja-JP" smtClean="0">
                <a:latin typeface="Arial" panose="020B0604020202020204" pitchFamily="34" charset="0"/>
              </a:rPr>
              <a:pPr/>
              <a:t>40</a:t>
            </a:fld>
            <a:endParaRPr lang="en-US" altLang="ja-JP">
              <a:latin typeface="Arial" panose="020B0604020202020204" pitchFamily="34" charset="0"/>
            </a:endParaRPr>
          </a:p>
        </p:txBody>
      </p:sp>
    </p:spTree>
    <p:extLst>
      <p:ext uri="{BB962C8B-B14F-4D97-AF65-F5344CB8AC3E}">
        <p14:creationId xmlns:p14="http://schemas.microsoft.com/office/powerpoint/2010/main" val="1944127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p:cNvSpPr>
            <a:spLocks noGrp="1" noRot="1" noChangeAspect="1" noTextEdit="1"/>
          </p:cNvSpPr>
          <p:nvPr>
            <p:ph type="sldImg"/>
          </p:nvPr>
        </p:nvSpPr>
        <p:spPr>
          <a:ln/>
        </p:spPr>
      </p:sp>
      <p:sp>
        <p:nvSpPr>
          <p:cNvPr id="3789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3789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100">
              <a:defRPr kumimoji="1">
                <a:solidFill>
                  <a:schemeClr val="tx1"/>
                </a:solidFill>
                <a:latin typeface="Garamond" panose="02020404030301010803" pitchFamily="18" charset="0"/>
                <a:ea typeface="ＭＳ Ｐゴシック" panose="020B0600070205080204" pitchFamily="50" charset="-128"/>
              </a:defRPr>
            </a:lvl1pPr>
            <a:lvl2pPr marL="751345" indent="-288979" defTabSz="915100">
              <a:defRPr kumimoji="1">
                <a:solidFill>
                  <a:schemeClr val="tx1"/>
                </a:solidFill>
                <a:latin typeface="Garamond" panose="02020404030301010803" pitchFamily="18" charset="0"/>
                <a:ea typeface="ＭＳ Ｐゴシック" panose="020B0600070205080204" pitchFamily="50" charset="-128"/>
              </a:defRPr>
            </a:lvl2pPr>
            <a:lvl3pPr marL="1155916" indent="-231183" defTabSz="915100">
              <a:defRPr kumimoji="1">
                <a:solidFill>
                  <a:schemeClr val="tx1"/>
                </a:solidFill>
                <a:latin typeface="Garamond" panose="02020404030301010803" pitchFamily="18" charset="0"/>
                <a:ea typeface="ＭＳ Ｐゴシック" panose="020B0600070205080204" pitchFamily="50" charset="-128"/>
              </a:defRPr>
            </a:lvl3pPr>
            <a:lvl4pPr marL="1618282" indent="-231183" defTabSz="915100">
              <a:defRPr kumimoji="1">
                <a:solidFill>
                  <a:schemeClr val="tx1"/>
                </a:solidFill>
                <a:latin typeface="Garamond" panose="02020404030301010803" pitchFamily="18" charset="0"/>
                <a:ea typeface="ＭＳ Ｐゴシック" panose="020B0600070205080204" pitchFamily="50" charset="-128"/>
              </a:defRPr>
            </a:lvl4pPr>
            <a:lvl5pPr marL="2080649" indent="-231183" defTabSz="915100">
              <a:defRPr kumimoji="1">
                <a:solidFill>
                  <a:schemeClr val="tx1"/>
                </a:solidFill>
                <a:latin typeface="Garamond" panose="02020404030301010803" pitchFamily="18" charset="0"/>
                <a:ea typeface="ＭＳ Ｐゴシック" panose="020B0600070205080204" pitchFamily="50" charset="-128"/>
              </a:defRPr>
            </a:lvl5pPr>
            <a:lvl6pPr marL="2543015" indent="-231183" defTabSz="9151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3005381" indent="-231183" defTabSz="9151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67748" indent="-231183" defTabSz="9151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930114" indent="-231183" defTabSz="9151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fld id="{0A70CC59-5D9D-4EB0-8219-D7010AAA88C8}" type="slidenum">
              <a:rPr lang="en-US" altLang="ja-JP" smtClean="0">
                <a:latin typeface="Arial" panose="020B0604020202020204" pitchFamily="34" charset="0"/>
              </a:rPr>
              <a:pPr/>
              <a:t>41</a:t>
            </a:fld>
            <a:endParaRPr lang="en-US" altLang="ja-JP">
              <a:latin typeface="Arial" panose="020B0604020202020204" pitchFamily="34" charset="0"/>
            </a:endParaRPr>
          </a:p>
        </p:txBody>
      </p:sp>
    </p:spTree>
    <p:extLst>
      <p:ext uri="{BB962C8B-B14F-4D97-AF65-F5344CB8AC3E}">
        <p14:creationId xmlns:p14="http://schemas.microsoft.com/office/powerpoint/2010/main" val="1204721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713" indent="-287338" defTabSz="9096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38" indent="-230188" defTabSz="9096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313" indent="-230188" defTabSz="9096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275" indent="-230188" defTabSz="9096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475" indent="-230188" defTabSz="9096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7675" indent="-230188" defTabSz="9096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4875" indent="-230188" defTabSz="9096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2075" indent="-230188" defTabSz="9096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ED35BF2-D513-4CA4-BACE-899A311677F1}" type="slidenum">
              <a:rPr lang="en-US" altLang="ja-JP" smtClean="0">
                <a:ea typeface="ＭＳ Ｐゴシック" panose="020B0600070205080204" pitchFamily="50" charset="-128"/>
              </a:rPr>
              <a:pPr>
                <a:spcBef>
                  <a:spcPct val="0"/>
                </a:spcBef>
              </a:pPr>
              <a:t>42</a:t>
            </a:fld>
            <a:endParaRPr lang="en-US" altLang="ja-JP">
              <a:ea typeface="ＭＳ Ｐゴシック" panose="020B0600070205080204" pitchFamily="50" charset="-128"/>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rPr>
              <a:t>　</a:t>
            </a:r>
          </a:p>
        </p:txBody>
      </p:sp>
    </p:spTree>
    <p:extLst>
      <p:ext uri="{BB962C8B-B14F-4D97-AF65-F5344CB8AC3E}">
        <p14:creationId xmlns:p14="http://schemas.microsoft.com/office/powerpoint/2010/main" val="3953884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713" indent="-287338" defTabSz="9096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38" indent="-230188" defTabSz="9096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313" indent="-230188" defTabSz="9096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275" indent="-230188" defTabSz="9096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475" indent="-230188" defTabSz="9096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7675" indent="-230188" defTabSz="9096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4875" indent="-230188" defTabSz="9096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2075" indent="-230188" defTabSz="9096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ED35BF2-D513-4CA4-BACE-899A311677F1}" type="slidenum">
              <a:rPr lang="en-US" altLang="ja-JP" smtClean="0">
                <a:ea typeface="ＭＳ Ｐゴシック" panose="020B0600070205080204" pitchFamily="50" charset="-128"/>
              </a:rPr>
              <a:pPr>
                <a:spcBef>
                  <a:spcPct val="0"/>
                </a:spcBef>
              </a:pPr>
              <a:t>43</a:t>
            </a:fld>
            <a:endParaRPr lang="en-US" altLang="ja-JP">
              <a:ea typeface="ＭＳ Ｐゴシック" panose="020B0600070205080204" pitchFamily="50" charset="-128"/>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rPr>
              <a:t>　</a:t>
            </a:r>
          </a:p>
        </p:txBody>
      </p:sp>
    </p:spTree>
    <p:extLst>
      <p:ext uri="{BB962C8B-B14F-4D97-AF65-F5344CB8AC3E}">
        <p14:creationId xmlns:p14="http://schemas.microsoft.com/office/powerpoint/2010/main" val="3773405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713" indent="-287338" defTabSz="9096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38" indent="-230188" defTabSz="9096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313" indent="-230188" defTabSz="9096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275" indent="-230188" defTabSz="9096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0475" indent="-230188" defTabSz="9096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7675" indent="-230188" defTabSz="9096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4875" indent="-230188" defTabSz="9096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2075" indent="-230188" defTabSz="9096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ED35BF2-D513-4CA4-BACE-899A311677F1}" type="slidenum">
              <a:rPr lang="en-US" altLang="ja-JP" smtClean="0">
                <a:ea typeface="ＭＳ Ｐゴシック" panose="020B0600070205080204" pitchFamily="50" charset="-128"/>
              </a:rPr>
              <a:pPr>
                <a:spcBef>
                  <a:spcPct val="0"/>
                </a:spcBef>
              </a:pPr>
              <a:t>44</a:t>
            </a:fld>
            <a:endParaRPr lang="en-US" altLang="ja-JP">
              <a:ea typeface="ＭＳ Ｐゴシック" panose="020B0600070205080204" pitchFamily="50" charset="-128"/>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rPr>
              <a:t>　</a:t>
            </a:r>
          </a:p>
        </p:txBody>
      </p:sp>
    </p:spTree>
    <p:extLst>
      <p:ext uri="{BB962C8B-B14F-4D97-AF65-F5344CB8AC3E}">
        <p14:creationId xmlns:p14="http://schemas.microsoft.com/office/powerpoint/2010/main" val="4012641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28A0D8-2481-4104-AAD9-ACE17C7A61A2}" type="slidenum">
              <a:rPr lang="en-US" altLang="ja-JP" smtClean="0"/>
              <a:pPr/>
              <a:t>45</a:t>
            </a:fld>
            <a:endParaRPr lang="en-US" altLang="ja-JP"/>
          </a:p>
        </p:txBody>
      </p:sp>
    </p:spTree>
    <p:extLst>
      <p:ext uri="{BB962C8B-B14F-4D97-AF65-F5344CB8AC3E}">
        <p14:creationId xmlns:p14="http://schemas.microsoft.com/office/powerpoint/2010/main" val="3456024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100">
              <a:defRPr kumimoji="1">
                <a:solidFill>
                  <a:schemeClr val="tx1"/>
                </a:solidFill>
                <a:latin typeface="Garamond" panose="02020404030301010803" pitchFamily="18" charset="0"/>
                <a:ea typeface="ＭＳ Ｐゴシック" panose="020B0600070205080204" pitchFamily="50" charset="-128"/>
              </a:defRPr>
            </a:lvl1pPr>
            <a:lvl2pPr marL="751345" indent="-288979" defTabSz="915100">
              <a:defRPr kumimoji="1">
                <a:solidFill>
                  <a:schemeClr val="tx1"/>
                </a:solidFill>
                <a:latin typeface="Garamond" panose="02020404030301010803" pitchFamily="18" charset="0"/>
                <a:ea typeface="ＭＳ Ｐゴシック" panose="020B0600070205080204" pitchFamily="50" charset="-128"/>
              </a:defRPr>
            </a:lvl2pPr>
            <a:lvl3pPr marL="1155916" indent="-231183" defTabSz="915100">
              <a:defRPr kumimoji="1">
                <a:solidFill>
                  <a:schemeClr val="tx1"/>
                </a:solidFill>
                <a:latin typeface="Garamond" panose="02020404030301010803" pitchFamily="18" charset="0"/>
                <a:ea typeface="ＭＳ Ｐゴシック" panose="020B0600070205080204" pitchFamily="50" charset="-128"/>
              </a:defRPr>
            </a:lvl3pPr>
            <a:lvl4pPr marL="1618282" indent="-231183" defTabSz="915100">
              <a:defRPr kumimoji="1">
                <a:solidFill>
                  <a:schemeClr val="tx1"/>
                </a:solidFill>
                <a:latin typeface="Garamond" panose="02020404030301010803" pitchFamily="18" charset="0"/>
                <a:ea typeface="ＭＳ Ｐゴシック" panose="020B0600070205080204" pitchFamily="50" charset="-128"/>
              </a:defRPr>
            </a:lvl4pPr>
            <a:lvl5pPr marL="2080649" indent="-231183" defTabSz="915100">
              <a:defRPr kumimoji="1">
                <a:solidFill>
                  <a:schemeClr val="tx1"/>
                </a:solidFill>
                <a:latin typeface="Garamond" panose="02020404030301010803" pitchFamily="18" charset="0"/>
                <a:ea typeface="ＭＳ Ｐゴシック" panose="020B0600070205080204" pitchFamily="50" charset="-128"/>
              </a:defRPr>
            </a:lvl5pPr>
            <a:lvl6pPr marL="2543015" indent="-231183" defTabSz="9151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3005381" indent="-231183" defTabSz="9151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67748" indent="-231183" defTabSz="9151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930114" indent="-231183" defTabSz="9151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fld id="{C7020E8A-6753-4604-92F7-6B74EF791582}" type="slidenum">
              <a:rPr lang="en-US" altLang="ja-JP" smtClean="0">
                <a:latin typeface="Arial" panose="020B0604020202020204" pitchFamily="34" charset="0"/>
              </a:rPr>
              <a:pPr/>
              <a:t>46</a:t>
            </a:fld>
            <a:endParaRPr lang="en-US" altLang="ja-JP">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705952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ln/>
        </p:spPr>
      </p:sp>
      <p:sp>
        <p:nvSpPr>
          <p:cNvPr id="4505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4506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100">
              <a:defRPr kumimoji="1">
                <a:solidFill>
                  <a:schemeClr val="tx1"/>
                </a:solidFill>
                <a:latin typeface="Garamond" panose="02020404030301010803" pitchFamily="18" charset="0"/>
                <a:ea typeface="ＭＳ Ｐゴシック" panose="020B0600070205080204" pitchFamily="50" charset="-128"/>
              </a:defRPr>
            </a:lvl1pPr>
            <a:lvl2pPr marL="751345" indent="-288979" defTabSz="915100">
              <a:defRPr kumimoji="1">
                <a:solidFill>
                  <a:schemeClr val="tx1"/>
                </a:solidFill>
                <a:latin typeface="Garamond" panose="02020404030301010803" pitchFamily="18" charset="0"/>
                <a:ea typeface="ＭＳ Ｐゴシック" panose="020B0600070205080204" pitchFamily="50" charset="-128"/>
              </a:defRPr>
            </a:lvl2pPr>
            <a:lvl3pPr marL="1155916" indent="-231183" defTabSz="915100">
              <a:defRPr kumimoji="1">
                <a:solidFill>
                  <a:schemeClr val="tx1"/>
                </a:solidFill>
                <a:latin typeface="Garamond" panose="02020404030301010803" pitchFamily="18" charset="0"/>
                <a:ea typeface="ＭＳ Ｐゴシック" panose="020B0600070205080204" pitchFamily="50" charset="-128"/>
              </a:defRPr>
            </a:lvl3pPr>
            <a:lvl4pPr marL="1618282" indent="-231183" defTabSz="915100">
              <a:defRPr kumimoji="1">
                <a:solidFill>
                  <a:schemeClr val="tx1"/>
                </a:solidFill>
                <a:latin typeface="Garamond" panose="02020404030301010803" pitchFamily="18" charset="0"/>
                <a:ea typeface="ＭＳ Ｐゴシック" panose="020B0600070205080204" pitchFamily="50" charset="-128"/>
              </a:defRPr>
            </a:lvl4pPr>
            <a:lvl5pPr marL="2080649" indent="-231183" defTabSz="915100">
              <a:defRPr kumimoji="1">
                <a:solidFill>
                  <a:schemeClr val="tx1"/>
                </a:solidFill>
                <a:latin typeface="Garamond" panose="02020404030301010803" pitchFamily="18" charset="0"/>
                <a:ea typeface="ＭＳ Ｐゴシック" panose="020B0600070205080204" pitchFamily="50" charset="-128"/>
              </a:defRPr>
            </a:lvl5pPr>
            <a:lvl6pPr marL="2543015" indent="-231183" defTabSz="9151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3005381" indent="-231183" defTabSz="9151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67748" indent="-231183" defTabSz="9151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930114" indent="-231183" defTabSz="9151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fld id="{D9B3FC79-DEB9-4698-ADD4-9430F3DD3E65}" type="slidenum">
              <a:rPr lang="en-US" altLang="ja-JP" smtClean="0">
                <a:latin typeface="Arial" panose="020B0604020202020204" pitchFamily="34" charset="0"/>
              </a:rPr>
              <a:pPr/>
              <a:t>47</a:t>
            </a:fld>
            <a:endParaRPr lang="en-US" altLang="ja-JP">
              <a:latin typeface="Arial" panose="020B0604020202020204" pitchFamily="34" charset="0"/>
            </a:endParaRPr>
          </a:p>
        </p:txBody>
      </p:sp>
    </p:spTree>
    <p:extLst>
      <p:ext uri="{BB962C8B-B14F-4D97-AF65-F5344CB8AC3E}">
        <p14:creationId xmlns:p14="http://schemas.microsoft.com/office/powerpoint/2010/main" val="407057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28A0D8-2481-4104-AAD9-ACE17C7A61A2}" type="slidenum">
              <a:rPr lang="en-US" altLang="ja-JP" smtClean="0"/>
              <a:pPr/>
              <a:t>48</a:t>
            </a:fld>
            <a:endParaRPr lang="en-US" altLang="ja-JP"/>
          </a:p>
        </p:txBody>
      </p:sp>
    </p:spTree>
    <p:extLst>
      <p:ext uri="{BB962C8B-B14F-4D97-AF65-F5344CB8AC3E}">
        <p14:creationId xmlns:p14="http://schemas.microsoft.com/office/powerpoint/2010/main" val="3396403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28A0D8-2481-4104-AAD9-ACE17C7A61A2}" type="slidenum">
              <a:rPr lang="en-US" altLang="ja-JP" smtClean="0"/>
              <a:pPr/>
              <a:t>3</a:t>
            </a:fld>
            <a:endParaRPr lang="en-US" altLang="ja-JP"/>
          </a:p>
        </p:txBody>
      </p:sp>
    </p:spTree>
    <p:extLst>
      <p:ext uri="{BB962C8B-B14F-4D97-AF65-F5344CB8AC3E}">
        <p14:creationId xmlns:p14="http://schemas.microsoft.com/office/powerpoint/2010/main" val="1790279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28A0D8-2481-4104-AAD9-ACE17C7A61A2}" type="slidenum">
              <a:rPr lang="en-US" altLang="ja-JP" smtClean="0"/>
              <a:pPr/>
              <a:t>4</a:t>
            </a:fld>
            <a:endParaRPr lang="en-US" altLang="ja-JP"/>
          </a:p>
        </p:txBody>
      </p:sp>
    </p:spTree>
    <p:extLst>
      <p:ext uri="{BB962C8B-B14F-4D97-AF65-F5344CB8AC3E}">
        <p14:creationId xmlns:p14="http://schemas.microsoft.com/office/powerpoint/2010/main" val="3410887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28A0D8-2481-4104-AAD9-ACE17C7A61A2}" type="slidenum">
              <a:rPr lang="en-US" altLang="ja-JP" smtClean="0"/>
              <a:pPr/>
              <a:t>5</a:t>
            </a:fld>
            <a:endParaRPr lang="en-US" altLang="ja-JP"/>
          </a:p>
        </p:txBody>
      </p:sp>
    </p:spTree>
    <p:extLst>
      <p:ext uri="{BB962C8B-B14F-4D97-AF65-F5344CB8AC3E}">
        <p14:creationId xmlns:p14="http://schemas.microsoft.com/office/powerpoint/2010/main" val="1690034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28A0D8-2481-4104-AAD9-ACE17C7A61A2}" type="slidenum">
              <a:rPr lang="en-US" altLang="ja-JP" smtClean="0"/>
              <a:pPr/>
              <a:t>8</a:t>
            </a:fld>
            <a:endParaRPr lang="en-US" altLang="ja-JP"/>
          </a:p>
        </p:txBody>
      </p:sp>
    </p:spTree>
    <p:extLst>
      <p:ext uri="{BB962C8B-B14F-4D97-AF65-F5344CB8AC3E}">
        <p14:creationId xmlns:p14="http://schemas.microsoft.com/office/powerpoint/2010/main" val="941349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28A0D8-2481-4104-AAD9-ACE17C7A61A2}" type="slidenum">
              <a:rPr lang="en-US" altLang="ja-JP" smtClean="0"/>
              <a:pPr/>
              <a:t>9</a:t>
            </a:fld>
            <a:endParaRPr lang="en-US" altLang="ja-JP"/>
          </a:p>
        </p:txBody>
      </p:sp>
    </p:spTree>
    <p:extLst>
      <p:ext uri="{BB962C8B-B14F-4D97-AF65-F5344CB8AC3E}">
        <p14:creationId xmlns:p14="http://schemas.microsoft.com/office/powerpoint/2010/main" val="1157798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28A0D8-2481-4104-AAD9-ACE17C7A61A2}" type="slidenum">
              <a:rPr lang="en-US" altLang="ja-JP" smtClean="0"/>
              <a:pPr/>
              <a:t>10</a:t>
            </a:fld>
            <a:endParaRPr lang="en-US" altLang="ja-JP"/>
          </a:p>
        </p:txBody>
      </p:sp>
    </p:spTree>
    <p:extLst>
      <p:ext uri="{BB962C8B-B14F-4D97-AF65-F5344CB8AC3E}">
        <p14:creationId xmlns:p14="http://schemas.microsoft.com/office/powerpoint/2010/main" val="649654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064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0646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0646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0646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064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064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064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064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4299DC2-4375-4D44-B789-8FB5E15109B4}" type="slidenum">
              <a:rPr lang="en-US" altLang="ja-JP" smtClean="0">
                <a:ea typeface="ＭＳ Ｐゴシック" panose="020B0600070205080204" pitchFamily="50" charset="-128"/>
              </a:rPr>
              <a:pPr>
                <a:spcBef>
                  <a:spcPct val="0"/>
                </a:spcBef>
              </a:pPr>
              <a:t>11</a:t>
            </a:fld>
            <a:endParaRPr lang="en-US" altLang="ja-JP">
              <a:ea typeface="ＭＳ Ｐゴシック" panose="020B0600070205080204" pitchFamily="50" charset="-128"/>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451756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descr="Swir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12813"/>
            <a:ext cx="9144000"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ja-JP" altLang="en-US"/>
              <a:t>マスター サブタイトルの書式設定</a:t>
            </a:r>
            <a:endParaRPr lang="en-US" dirty="0"/>
          </a:p>
        </p:txBody>
      </p:sp>
    </p:spTree>
    <p:extLst>
      <p:ext uri="{BB962C8B-B14F-4D97-AF65-F5344CB8AC3E}">
        <p14:creationId xmlns:p14="http://schemas.microsoft.com/office/powerpoint/2010/main" val="292777435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ja-JP" altLang="en-US"/>
              <a:t>マスター タイトルの書式設定</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177233259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ja-JP" altLang="en-US"/>
              <a:t>マスター タイトルの書式設定</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ja-JP" altLang="en-US"/>
              <a:t>マスター テキストの書式設定</a:t>
            </a:r>
          </a:p>
        </p:txBody>
      </p:sp>
    </p:spTree>
    <p:extLst>
      <p:ext uri="{BB962C8B-B14F-4D97-AF65-F5344CB8AC3E}">
        <p14:creationId xmlns:p14="http://schemas.microsoft.com/office/powerpoint/2010/main" val="73720722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3" descr="Swir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ja-JP" altLang="en-US"/>
              <a:t>マスター サブタイトルの書式設定</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ja-JP" altLang="en-US"/>
              <a:t>マスター テキストの書式設定</a:t>
            </a:r>
          </a:p>
        </p:txBody>
      </p:sp>
    </p:spTree>
    <p:extLst>
      <p:ext uri="{BB962C8B-B14F-4D97-AF65-F5344CB8AC3E}">
        <p14:creationId xmlns:p14="http://schemas.microsoft.com/office/powerpoint/2010/main" val="420776194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673B3B76-2CE1-457B-8C11-1F1C86BC1EC6}" type="slidenum">
              <a:rPr lang="en-US" altLang="ja-JP"/>
              <a:pPr>
                <a:defRPr/>
              </a:pPr>
              <a: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814566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1336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97411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3" descr="Swir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ja-JP" altLang="en-US"/>
              <a:t>マスター サブタイトルの書式設定</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ja-JP" altLang="en-US"/>
              <a:t>マスター テキストの書式設定</a:t>
            </a:r>
          </a:p>
        </p:txBody>
      </p:sp>
    </p:spTree>
    <p:extLst>
      <p:ext uri="{BB962C8B-B14F-4D97-AF65-F5344CB8AC3E}">
        <p14:creationId xmlns:p14="http://schemas.microsoft.com/office/powerpoint/2010/main" val="237525470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420875331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79220854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10371631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33921328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60869910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621279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19790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ja-JP" altLang="en-US"/>
              <a:t>マスター タイトルの書式設定</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Tree>
  </p:cSld>
  <p:clrMap bg1="dk1" tx1="lt1" bg2="dk2" tx2="lt2" accent1="accent1" accent2="accent2" accent3="accent3" accent4="accent4" accent5="accent5" accent6="accent6" hlink="hlink" folHlink="folHlink"/>
  <p:sldLayoutIdLst>
    <p:sldLayoutId id="2147483689" r:id="rId1"/>
    <p:sldLayoutId id="2147483690" r:id="rId2"/>
    <p:sldLayoutId id="2147483682" r:id="rId3"/>
    <p:sldLayoutId id="2147483683" r:id="rId4"/>
    <p:sldLayoutId id="2147483684" r:id="rId5"/>
    <p:sldLayoutId id="2147483685" r:id="rId6"/>
    <p:sldLayoutId id="2147483686" r:id="rId7"/>
    <p:sldLayoutId id="2147483687" r:id="rId8"/>
    <p:sldLayoutId id="2147483691" r:id="rId9"/>
    <p:sldLayoutId id="2147483692" r:id="rId10"/>
    <p:sldLayoutId id="2147483693" r:id="rId11"/>
    <p:sldLayoutId id="2147483694" r:id="rId12"/>
    <p:sldLayoutId id="2147483695" r:id="rId13"/>
  </p:sldLayoutIdLst>
  <p:transition>
    <p:fade/>
  </p:transition>
  <p:txStyles>
    <p:titleStyle>
      <a:lvl1pPr algn="l" defTabSz="912813" rtl="0" eaLnBrk="1" fontAlgn="base" hangingPunct="1">
        <a:lnSpc>
          <a:spcPct val="90000"/>
        </a:lnSpc>
        <a:spcBef>
          <a:spcPct val="0"/>
        </a:spcBef>
        <a:spcAft>
          <a:spcPct val="0"/>
        </a:spcAft>
        <a:defRPr kumimoji="1"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2pPr>
      <a:lvl3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3pPr>
      <a:lvl4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4pPr>
      <a:lvl5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5pPr>
      <a:lvl6pPr marL="4572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9pPr>
    </p:titleStyle>
    <p:bodyStyle>
      <a:lvl1pPr marL="396875" indent="-396875" algn="l" defTabSz="912813" rtl="0" eaLnBrk="1" fontAlgn="base" hangingPunct="1">
        <a:lnSpc>
          <a:spcPct val="90000"/>
        </a:lnSpc>
        <a:spcBef>
          <a:spcPct val="20000"/>
        </a:spcBef>
        <a:spcAft>
          <a:spcPct val="0"/>
        </a:spcAft>
        <a:buBlip>
          <a:blip r:embed="rId16"/>
        </a:buBlip>
        <a:defRPr kumimoji="1" sz="3200" kern="1200">
          <a:solidFill>
            <a:schemeClr val="tx1"/>
          </a:solidFill>
          <a:latin typeface="+mn-lt"/>
          <a:ea typeface="+mn-ea"/>
          <a:cs typeface="+mn-cs"/>
        </a:defRPr>
      </a:lvl1pPr>
      <a:lvl2pPr marL="914400" indent="-396875" algn="l" defTabSz="912813" rtl="0" eaLnBrk="1" fontAlgn="base" hangingPunct="1">
        <a:lnSpc>
          <a:spcPct val="90000"/>
        </a:lnSpc>
        <a:spcBef>
          <a:spcPct val="20000"/>
        </a:spcBef>
        <a:spcAft>
          <a:spcPct val="0"/>
        </a:spcAft>
        <a:buBlip>
          <a:blip r:embed="rId17"/>
        </a:buBlip>
        <a:defRPr kumimoji="1" sz="2800" kern="1200">
          <a:solidFill>
            <a:schemeClr val="tx1"/>
          </a:solidFill>
          <a:latin typeface="+mn-lt"/>
          <a:ea typeface="+mn-ea"/>
          <a:cs typeface="+mn-cs"/>
        </a:defRPr>
      </a:lvl2pPr>
      <a:lvl3pPr marL="1258888" indent="-344488" algn="l" defTabSz="912813" rtl="0" eaLnBrk="1" fontAlgn="base" hangingPunct="1">
        <a:lnSpc>
          <a:spcPct val="90000"/>
        </a:lnSpc>
        <a:spcBef>
          <a:spcPct val="20000"/>
        </a:spcBef>
        <a:spcAft>
          <a:spcPct val="0"/>
        </a:spcAft>
        <a:buBlip>
          <a:blip r:embed="rId17"/>
        </a:buBlip>
        <a:defRPr kumimoji="1" sz="2400" kern="1200">
          <a:solidFill>
            <a:schemeClr val="tx1"/>
          </a:solidFill>
          <a:latin typeface="+mn-lt"/>
          <a:ea typeface="+mn-ea"/>
          <a:cs typeface="+mn-cs"/>
        </a:defRPr>
      </a:lvl3pPr>
      <a:lvl4pPr marL="1604963" indent="-346075" algn="l" defTabSz="912813" rtl="0" eaLnBrk="1" fontAlgn="base" hangingPunct="1">
        <a:lnSpc>
          <a:spcPct val="90000"/>
        </a:lnSpc>
        <a:spcBef>
          <a:spcPct val="20000"/>
        </a:spcBef>
        <a:spcAft>
          <a:spcPct val="0"/>
        </a:spcAft>
        <a:buBlip>
          <a:blip r:embed="rId17"/>
        </a:buBlip>
        <a:defRPr kumimoji="1" sz="2400" kern="1200">
          <a:solidFill>
            <a:schemeClr val="tx1"/>
          </a:solidFill>
          <a:latin typeface="+mn-lt"/>
          <a:ea typeface="+mn-ea"/>
          <a:cs typeface="+mn-cs"/>
        </a:defRPr>
      </a:lvl4pPr>
      <a:lvl5pPr marL="1941513" indent="-336550" algn="l" defTabSz="912813" rtl="0" eaLnBrk="1" fontAlgn="base" hangingPunct="1">
        <a:lnSpc>
          <a:spcPct val="90000"/>
        </a:lnSpc>
        <a:spcBef>
          <a:spcPct val="20000"/>
        </a:spcBef>
        <a:spcAft>
          <a:spcPct val="0"/>
        </a:spcAft>
        <a:buBlip>
          <a:blip r:embed="rId17"/>
        </a:buBlip>
        <a:defRPr kumimoji="1"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363" rtl="0" eaLnBrk="1" latinLnBrk="0" hangingPunct="1">
        <a:defRPr kumimoji="1" sz="1800" kern="1200">
          <a:solidFill>
            <a:schemeClr val="tx1"/>
          </a:solidFill>
          <a:latin typeface="+mn-lt"/>
          <a:ea typeface="+mn-ea"/>
          <a:cs typeface="+mn-cs"/>
        </a:defRPr>
      </a:lvl1pPr>
      <a:lvl2pPr marL="457182" algn="l" defTabSz="914363" rtl="0" eaLnBrk="1" latinLnBrk="0" hangingPunct="1">
        <a:defRPr kumimoji="1" sz="1800" kern="1200">
          <a:solidFill>
            <a:schemeClr val="tx1"/>
          </a:solidFill>
          <a:latin typeface="+mn-lt"/>
          <a:ea typeface="+mn-ea"/>
          <a:cs typeface="+mn-cs"/>
        </a:defRPr>
      </a:lvl2pPr>
      <a:lvl3pPr marL="914363" algn="l" defTabSz="914363" rtl="0" eaLnBrk="1" latinLnBrk="0" hangingPunct="1">
        <a:defRPr kumimoji="1" sz="1800" kern="1200">
          <a:solidFill>
            <a:schemeClr val="tx1"/>
          </a:solidFill>
          <a:latin typeface="+mn-lt"/>
          <a:ea typeface="+mn-ea"/>
          <a:cs typeface="+mn-cs"/>
        </a:defRPr>
      </a:lvl3pPr>
      <a:lvl4pPr marL="1371545" algn="l" defTabSz="914363" rtl="0" eaLnBrk="1" latinLnBrk="0" hangingPunct="1">
        <a:defRPr kumimoji="1" sz="1800" kern="1200">
          <a:solidFill>
            <a:schemeClr val="tx1"/>
          </a:solidFill>
          <a:latin typeface="+mn-lt"/>
          <a:ea typeface="+mn-ea"/>
          <a:cs typeface="+mn-cs"/>
        </a:defRPr>
      </a:lvl4pPr>
      <a:lvl5pPr marL="1828727" algn="l" defTabSz="914363" rtl="0" eaLnBrk="1" latinLnBrk="0" hangingPunct="1">
        <a:defRPr kumimoji="1" sz="1800" kern="1200">
          <a:solidFill>
            <a:schemeClr val="tx1"/>
          </a:solidFill>
          <a:latin typeface="+mn-lt"/>
          <a:ea typeface="+mn-ea"/>
          <a:cs typeface="+mn-cs"/>
        </a:defRPr>
      </a:lvl5pPr>
      <a:lvl6pPr marL="2285909" algn="l" defTabSz="914363" rtl="0" eaLnBrk="1" latinLnBrk="0" hangingPunct="1">
        <a:defRPr kumimoji="1" sz="1800" kern="1200">
          <a:solidFill>
            <a:schemeClr val="tx1"/>
          </a:solidFill>
          <a:latin typeface="+mn-lt"/>
          <a:ea typeface="+mn-ea"/>
          <a:cs typeface="+mn-cs"/>
        </a:defRPr>
      </a:lvl6pPr>
      <a:lvl7pPr marL="2743090" algn="l" defTabSz="914363" rtl="0" eaLnBrk="1" latinLnBrk="0" hangingPunct="1">
        <a:defRPr kumimoji="1" sz="1800" kern="1200">
          <a:solidFill>
            <a:schemeClr val="tx1"/>
          </a:solidFill>
          <a:latin typeface="+mn-lt"/>
          <a:ea typeface="+mn-ea"/>
          <a:cs typeface="+mn-cs"/>
        </a:defRPr>
      </a:lvl7pPr>
      <a:lvl8pPr marL="3200272" algn="l" defTabSz="914363" rtl="0" eaLnBrk="1" latinLnBrk="0" hangingPunct="1">
        <a:defRPr kumimoji="1" sz="1800" kern="1200">
          <a:solidFill>
            <a:schemeClr val="tx1"/>
          </a:solidFill>
          <a:latin typeface="+mn-lt"/>
          <a:ea typeface="+mn-ea"/>
          <a:cs typeface="+mn-cs"/>
        </a:defRPr>
      </a:lvl8pPr>
      <a:lvl9pPr marL="3657454" algn="l" defTabSz="914363"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a:t>Click to edit Master title style</a:t>
            </a:r>
          </a:p>
        </p:txBody>
      </p:sp>
      <p:sp>
        <p:nvSpPr>
          <p:cNvPr id="2052"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Tree>
  </p:cSld>
  <p:clrMap bg1="lt1" tx1="dk1" bg2="lt2" tx2="dk2" accent1="accent1" accent2="accent2" accent3="accent3" accent4="accent4" accent5="accent5" accent6="accent6" hlink="hlink" folHlink="folHlink"/>
  <p:sldLayoutIdLst>
    <p:sldLayoutId id="2147483688" r:id="rId1"/>
  </p:sldLayoutIdLst>
  <p:transition>
    <p:fade/>
  </p:transition>
  <p:txStyles>
    <p:titleStyle>
      <a:lvl1pPr algn="l" defTabSz="912813" rtl="0" fontAlgn="base">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cs typeface="Arial" charset="0"/>
        </a:defRPr>
      </a:lvl2pPr>
      <a:lvl3pPr algn="l" defTabSz="912813" rtl="0" fontAlgn="base">
        <a:lnSpc>
          <a:spcPct val="90000"/>
        </a:lnSpc>
        <a:spcBef>
          <a:spcPct val="0"/>
        </a:spcBef>
        <a:spcAft>
          <a:spcPct val="0"/>
        </a:spcAft>
        <a:defRPr sz="4800">
          <a:solidFill>
            <a:schemeClr val="tx1"/>
          </a:solidFill>
          <a:latin typeface="Calibri" pitchFamily="34" charset="0"/>
          <a:cs typeface="Arial" charset="0"/>
        </a:defRPr>
      </a:lvl3pPr>
      <a:lvl4pPr algn="l" defTabSz="912813" rtl="0" fontAlgn="base">
        <a:lnSpc>
          <a:spcPct val="90000"/>
        </a:lnSpc>
        <a:spcBef>
          <a:spcPct val="0"/>
        </a:spcBef>
        <a:spcAft>
          <a:spcPct val="0"/>
        </a:spcAft>
        <a:defRPr sz="4800">
          <a:solidFill>
            <a:schemeClr val="tx1"/>
          </a:solidFill>
          <a:latin typeface="Calibri" pitchFamily="34" charset="0"/>
          <a:cs typeface="Arial" charset="0"/>
        </a:defRPr>
      </a:lvl4pPr>
      <a:lvl5pPr algn="l" defTabSz="912813" rtl="0" fontAlgn="base">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algn="l" defTabSz="912813" rtl="0" fontAlgn="base">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7.emf"/><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9.png"/><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692696"/>
            <a:ext cx="9144000" cy="4752528"/>
          </a:xfrm>
        </p:spPr>
        <p:txBody>
          <a:bodyPr/>
          <a:lstStyle/>
          <a:p>
            <a:pPr algn="ctr">
              <a:spcBef>
                <a:spcPts val="0"/>
              </a:spcBef>
              <a:defRPr/>
            </a:pPr>
            <a:r>
              <a:rPr lang="ja-JP" altLang="en-US" sz="4800" dirty="0"/>
              <a:t>　　　　　　　　　　　　　　　　　　　　　　　　　　　　　　　　　　　　　　　　　　　　　　　　　　　　　　　</a:t>
            </a:r>
            <a:r>
              <a:rPr lang="en-US" altLang="ja-JP" sz="4800" dirty="0"/>
              <a:t/>
            </a:r>
            <a:br>
              <a:rPr lang="en-US" altLang="ja-JP" sz="4800" dirty="0"/>
            </a:br>
            <a:r>
              <a:rPr lang="en-US" altLang="ja-JP" sz="4800" dirty="0"/>
              <a:t/>
            </a:r>
            <a:br>
              <a:rPr lang="en-US" altLang="ja-JP" sz="4800" dirty="0"/>
            </a:br>
            <a:r>
              <a:rPr lang="en-US" altLang="ja-JP" sz="4800" dirty="0"/>
              <a:t/>
            </a:r>
            <a:br>
              <a:rPr lang="en-US" altLang="ja-JP" sz="4800" dirty="0"/>
            </a:br>
            <a:r>
              <a:rPr lang="ja-JP" altLang="en-US" sz="7200" i="1" dirty="0" smtClean="0"/>
              <a:t>医療事件につい</a:t>
            </a:r>
            <a:r>
              <a:rPr lang="ja-JP" altLang="en-US" sz="7200" i="1" dirty="0"/>
              <a:t>て</a:t>
            </a:r>
            <a:endParaRPr lang="ja-JP" altLang="en-US" sz="6000" b="0" i="1" dirty="0">
              <a:solidFill>
                <a:srgbClr val="FFFF09"/>
              </a:solidFill>
              <a:effectLst>
                <a:outerShdw blurRad="38100" dist="38100" dir="2700000" algn="tl">
                  <a:srgbClr val="000000">
                    <a:alpha val="43137"/>
                  </a:srgbClr>
                </a:outerShdw>
              </a:effectLst>
            </a:endParaRPr>
          </a:p>
        </p:txBody>
      </p:sp>
      <p:sp>
        <p:nvSpPr>
          <p:cNvPr id="2051" name="Rectangle 3"/>
          <p:cNvSpPr>
            <a:spLocks noGrp="1" noChangeArrowheads="1"/>
          </p:cNvSpPr>
          <p:nvPr>
            <p:ph type="subTitle" idx="1"/>
          </p:nvPr>
        </p:nvSpPr>
        <p:spPr>
          <a:xfrm>
            <a:off x="2627784" y="3645024"/>
            <a:ext cx="5761037" cy="2665289"/>
          </a:xfrm>
        </p:spPr>
        <p:txBody>
          <a:bodyPr/>
          <a:lstStyle/>
          <a:p>
            <a:pPr algn="r" eaLnBrk="1" hangingPunct="1">
              <a:defRPr/>
            </a:pPr>
            <a:r>
              <a:rPr lang="en-US" altLang="ja-JP" sz="2400" dirty="0">
                <a:solidFill>
                  <a:schemeClr val="accent1"/>
                </a:solidFill>
              </a:rPr>
              <a:t> </a:t>
            </a:r>
          </a:p>
          <a:p>
            <a:pPr algn="l" eaLnBrk="1" hangingPunct="1">
              <a:defRPr/>
            </a:pPr>
            <a:r>
              <a:rPr lang="ja-JP" altLang="en-US" sz="2400" dirty="0">
                <a:solidFill>
                  <a:schemeClr val="accent1"/>
                </a:solidFill>
              </a:rPr>
              <a:t>　　</a:t>
            </a:r>
          </a:p>
          <a:p>
            <a:pPr algn="l" eaLnBrk="1" hangingPunct="1">
              <a:defRPr/>
            </a:pPr>
            <a:r>
              <a:rPr lang="ja-JP" altLang="en-US" sz="2400" dirty="0">
                <a:solidFill>
                  <a:schemeClr val="accent1"/>
                </a:solidFill>
              </a:rPr>
              <a:t>　　　</a:t>
            </a:r>
            <a:r>
              <a:rPr lang="ja-JP" altLang="en-US" dirty="0"/>
              <a:t>　　　</a:t>
            </a:r>
          </a:p>
          <a:p>
            <a:pPr algn="l" eaLnBrk="1" hangingPunct="1">
              <a:defRPr/>
            </a:pPr>
            <a:r>
              <a:rPr lang="ja-JP" altLang="en-US" dirty="0"/>
              <a:t>　  </a:t>
            </a:r>
            <a:r>
              <a:rPr lang="ja-JP" altLang="en-US" dirty="0" smtClean="0"/>
              <a:t>　　　　仁邦</a:t>
            </a:r>
            <a:r>
              <a:rPr lang="ja-JP" altLang="en-US" dirty="0"/>
              <a:t>法律事務所 </a:t>
            </a:r>
            <a:r>
              <a:rPr lang="ja-JP" altLang="en-US" dirty="0" smtClean="0"/>
              <a:t>弁護士</a:t>
            </a:r>
            <a:endParaRPr lang="en-US" altLang="ja-JP" dirty="0"/>
          </a:p>
          <a:p>
            <a:pPr algn="r" eaLnBrk="1" hangingPunct="1">
              <a:defRPr/>
            </a:pPr>
            <a:r>
              <a:rPr lang="ja-JP" altLang="en-US" sz="2400" dirty="0"/>
              <a:t>　</a:t>
            </a:r>
            <a:r>
              <a:rPr lang="ja-JP" altLang="en-US" sz="4000" dirty="0"/>
              <a:t>桑　原　博　道</a:t>
            </a:r>
            <a:endParaRPr lang="en-US" altLang="ja-JP" sz="4000" dirty="0"/>
          </a:p>
        </p:txBody>
      </p:sp>
      <p:sp>
        <p:nvSpPr>
          <p:cNvPr id="5124" name="Text Box 5"/>
          <p:cNvSpPr txBox="1">
            <a:spLocks noChangeArrowheads="1"/>
          </p:cNvSpPr>
          <p:nvPr/>
        </p:nvSpPr>
        <p:spPr bwMode="auto">
          <a:xfrm>
            <a:off x="6390247" y="5294561"/>
            <a:ext cx="2087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eaLnBrk="1" hangingPunct="1">
              <a:spcBef>
                <a:spcPct val="50000"/>
              </a:spcBef>
              <a:buClrTx/>
              <a:buSzTx/>
              <a:buFontTx/>
              <a:buNone/>
            </a:pPr>
            <a:endParaRPr lang="ja-JP" altLang="ja-JP" sz="1800" dirty="0"/>
          </a:p>
        </p:txBody>
      </p:sp>
      <p:sp>
        <p:nvSpPr>
          <p:cNvPr id="5125" name="Text Box 7"/>
          <p:cNvSpPr txBox="1">
            <a:spLocks noChangeArrowheads="1"/>
          </p:cNvSpPr>
          <p:nvPr/>
        </p:nvSpPr>
        <p:spPr bwMode="auto">
          <a:xfrm>
            <a:off x="323528" y="260648"/>
            <a:ext cx="8226661" cy="148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a:spcBef>
                <a:spcPct val="0"/>
              </a:spcBef>
              <a:buClrTx/>
              <a:buSzTx/>
              <a:buNone/>
            </a:pPr>
            <a:r>
              <a:rPr lang="ja-JP" altLang="en-US" sz="1050" dirty="0"/>
              <a:t>　</a:t>
            </a:r>
            <a:r>
              <a:rPr lang="ja-JP" altLang="en-US" sz="100" dirty="0"/>
              <a:t>　　　　　　　　　　　　　　　　</a:t>
            </a:r>
            <a:endParaRPr lang="en-US" altLang="ja-JP" sz="1050" dirty="0"/>
          </a:p>
          <a:p>
            <a:pPr>
              <a:spcBef>
                <a:spcPct val="0"/>
              </a:spcBef>
              <a:buClrTx/>
              <a:buSzTx/>
              <a:buNone/>
            </a:pPr>
            <a:r>
              <a:rPr lang="ja-JP" altLang="en-US" dirty="0" smtClean="0"/>
              <a:t>平成２９年度　明治大学法曹会　講演会</a:t>
            </a:r>
            <a:endParaRPr lang="en-US" altLang="ja-JP" dirty="0" smtClean="0"/>
          </a:p>
          <a:p>
            <a:pPr>
              <a:spcBef>
                <a:spcPct val="0"/>
              </a:spcBef>
              <a:buClrTx/>
              <a:buSzTx/>
              <a:buNone/>
            </a:pPr>
            <a:r>
              <a:rPr lang="ja-JP" altLang="en-US" dirty="0" smtClean="0"/>
              <a:t>平成２９年６月２４日</a:t>
            </a:r>
            <a:endParaRPr lang="en-US" altLang="ja-JP" dirty="0"/>
          </a:p>
          <a:p>
            <a:pPr eaLnBrk="1" hangingPunct="1">
              <a:spcBef>
                <a:spcPct val="0"/>
              </a:spcBef>
              <a:buClrTx/>
              <a:buSzTx/>
              <a:buFontTx/>
              <a:buNone/>
            </a:pPr>
            <a:endParaRPr lang="en-US" altLang="ja-JP" sz="1600" dirty="0"/>
          </a:p>
        </p:txBody>
      </p:sp>
    </p:spTree>
    <p:extLst>
      <p:ext uri="{BB962C8B-B14F-4D97-AF65-F5344CB8AC3E}">
        <p14:creationId xmlns:p14="http://schemas.microsoft.com/office/powerpoint/2010/main" val="226555312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プレースホルダー 6"/>
          <p:cNvGraphicFramePr>
            <a:graphicFrameLocks noGrp="1"/>
          </p:cNvGraphicFramePr>
          <p:nvPr>
            <p:ph type="chart" idx="1"/>
            <p:extLst>
              <p:ext uri="{D42A27DB-BD31-4B8C-83A1-F6EECF244321}">
                <p14:modId xmlns:p14="http://schemas.microsoft.com/office/powerpoint/2010/main" val="441749055"/>
              </p:ext>
            </p:extLst>
          </p:nvPr>
        </p:nvGraphicFramePr>
        <p:xfrm>
          <a:off x="268224" y="115888"/>
          <a:ext cx="8697976" cy="6242050"/>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p:cNvSpPr/>
          <p:nvPr/>
        </p:nvSpPr>
        <p:spPr>
          <a:xfrm>
            <a:off x="5510213" y="6357938"/>
            <a:ext cx="3455987"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en-US" altLang="ja-JP" sz="2000" dirty="0">
                <a:solidFill>
                  <a:schemeClr val="bg2">
                    <a:lumMod val="50000"/>
                    <a:lumOff val="50000"/>
                  </a:schemeClr>
                </a:solidFill>
              </a:rPr>
              <a:t> </a:t>
            </a:r>
            <a:r>
              <a:rPr lang="ja-JP" altLang="en-US" sz="2000" dirty="0">
                <a:solidFill>
                  <a:schemeClr val="bg2">
                    <a:lumMod val="50000"/>
                    <a:lumOff val="50000"/>
                  </a:schemeClr>
                </a:solidFill>
              </a:rPr>
              <a:t>仁邦法律事務所 桑原博道</a:t>
            </a:r>
          </a:p>
        </p:txBody>
      </p:sp>
      <p:sp>
        <p:nvSpPr>
          <p:cNvPr id="6" name="Rectangle 3"/>
          <p:cNvSpPr txBox="1">
            <a:spLocks noRot="1" noChangeArrowheads="1"/>
          </p:cNvSpPr>
          <p:nvPr/>
        </p:nvSpPr>
        <p:spPr>
          <a:xfrm>
            <a:off x="179512" y="5229225"/>
            <a:ext cx="8805738" cy="830997"/>
          </a:xfrm>
          <a:prstGeom prst="rect">
            <a:avLst/>
          </a:prstGeom>
        </p:spPr>
        <p:txBody>
          <a:bodyPr vert="horz" wrap="square" lIns="0" tIns="0" rIns="0" bIns="0" rtlCol="0" anchor="t">
            <a:spAutoFit/>
          </a:bodyPr>
          <a:lstStyle>
            <a:lvl1pPr algn="l" defTabSz="912813" rtl="0" eaLnBrk="1" fontAlgn="base" hangingPunct="1">
              <a:lnSpc>
                <a:spcPct val="90000"/>
              </a:lnSpc>
              <a:spcBef>
                <a:spcPct val="0"/>
              </a:spcBef>
              <a:spcAft>
                <a:spcPct val="0"/>
              </a:spcAft>
              <a:defRPr kumimoji="1"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2pPr>
            <a:lvl3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3pPr>
            <a:lvl4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4pPr>
            <a:lvl5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5pPr>
            <a:lvl6pPr marL="4572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9pPr>
          </a:lstStyle>
          <a:p>
            <a:pPr algn="r">
              <a:defRPr/>
            </a:pPr>
            <a:r>
              <a:rPr lang="ja-JP" altLang="en-US" sz="3200" dirty="0">
                <a:solidFill>
                  <a:srgbClr val="FFFF00"/>
                </a:solidFill>
              </a:rPr>
              <a:t>医師</a:t>
            </a:r>
            <a:r>
              <a:rPr lang="en-US" altLang="ja-JP" sz="3200" dirty="0">
                <a:solidFill>
                  <a:srgbClr val="FFFF00"/>
                </a:solidFill>
              </a:rPr>
              <a:t>1000</a:t>
            </a:r>
            <a:r>
              <a:rPr lang="ja-JP" altLang="en-US" sz="3200" dirty="0">
                <a:solidFill>
                  <a:srgbClr val="FFFF00"/>
                </a:solidFill>
              </a:rPr>
              <a:t>人ごとの訴訟件数</a:t>
            </a:r>
            <a:endParaRPr lang="en-US" altLang="ja-JP" sz="3200" dirty="0">
              <a:solidFill>
                <a:srgbClr val="FFFF00"/>
              </a:solidFill>
            </a:endParaRPr>
          </a:p>
          <a:p>
            <a:pPr algn="r">
              <a:defRPr/>
            </a:pPr>
            <a:r>
              <a:rPr lang="ja-JP" altLang="en-US" sz="2800" dirty="0">
                <a:solidFill>
                  <a:srgbClr val="FFFF00"/>
                </a:solidFill>
              </a:rPr>
              <a:t>（厚労省統計</a:t>
            </a:r>
            <a:r>
              <a:rPr lang="en-US" altLang="ja-JP" sz="2800" dirty="0">
                <a:solidFill>
                  <a:srgbClr val="FFFF00"/>
                </a:solidFill>
              </a:rPr>
              <a:t>〔2010〕×</a:t>
            </a:r>
            <a:r>
              <a:rPr lang="ja-JP" altLang="en-US" sz="2800" dirty="0">
                <a:solidFill>
                  <a:srgbClr val="FFFF00"/>
                </a:solidFill>
              </a:rPr>
              <a:t>最高裁判所統計資料</a:t>
            </a:r>
            <a:r>
              <a:rPr lang="en-US" altLang="ja-JP" sz="2800" dirty="0">
                <a:solidFill>
                  <a:srgbClr val="FFFF00"/>
                </a:solidFill>
              </a:rPr>
              <a:t>〔2010</a:t>
            </a:r>
            <a:r>
              <a:rPr lang="ja-JP" altLang="en-US" sz="2800" dirty="0">
                <a:solidFill>
                  <a:srgbClr val="FFFF00"/>
                </a:solidFill>
              </a:rPr>
              <a:t>終了</a:t>
            </a:r>
            <a:r>
              <a:rPr lang="en-US" altLang="ja-JP" sz="2800" dirty="0">
                <a:solidFill>
                  <a:srgbClr val="FFFF00"/>
                </a:solidFill>
              </a:rPr>
              <a:t>〕</a:t>
            </a:r>
            <a:r>
              <a:rPr lang="ja-JP" altLang="en-US" sz="2800" dirty="0">
                <a:solidFill>
                  <a:srgbClr val="FFFF00"/>
                </a:solidFill>
              </a:rPr>
              <a:t>）</a:t>
            </a:r>
          </a:p>
        </p:txBody>
      </p:sp>
      <p:sp>
        <p:nvSpPr>
          <p:cNvPr id="5" name="正方形/長方形 4"/>
          <p:cNvSpPr/>
          <p:nvPr/>
        </p:nvSpPr>
        <p:spPr>
          <a:xfrm>
            <a:off x="179388" y="115888"/>
            <a:ext cx="927100"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dirty="0">
                <a:solidFill>
                  <a:schemeClr val="tx1"/>
                </a:solidFill>
              </a:rPr>
              <a:t>（件）</a:t>
            </a:r>
            <a:endParaRPr lang="en-US" altLang="ja-JP" sz="2400" dirty="0">
              <a:solidFill>
                <a:schemeClr val="tx1"/>
              </a:solidFill>
            </a:endParaRPr>
          </a:p>
        </p:txBody>
      </p:sp>
    </p:spTree>
    <p:extLst>
      <p:ext uri="{BB962C8B-B14F-4D97-AF65-F5344CB8AC3E}">
        <p14:creationId xmlns:p14="http://schemas.microsoft.com/office/powerpoint/2010/main" val="710466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nvPr>
        </p:nvGraphicFramePr>
        <p:xfrm>
          <a:off x="611188" y="1397000"/>
          <a:ext cx="8208962" cy="4314826"/>
        </p:xfrm>
        <a:graphic>
          <a:graphicData uri="http://schemas.openxmlformats.org/drawingml/2006/table">
            <a:tbl>
              <a:tblPr firstRow="1" bandRow="1">
                <a:tableStyleId>{5C22544A-7EE6-4342-B048-85BDC9FD1C3A}</a:tableStyleId>
              </a:tblPr>
              <a:tblGrid>
                <a:gridCol w="1404165">
                  <a:extLst>
                    <a:ext uri="{9D8B030D-6E8A-4147-A177-3AD203B41FA5}">
                      <a16:colId xmlns:a16="http://schemas.microsoft.com/office/drawing/2014/main" xmlns="" val="20000"/>
                    </a:ext>
                  </a:extLst>
                </a:gridCol>
                <a:gridCol w="1404165">
                  <a:extLst>
                    <a:ext uri="{9D8B030D-6E8A-4147-A177-3AD203B41FA5}">
                      <a16:colId xmlns:a16="http://schemas.microsoft.com/office/drawing/2014/main" xmlns="" val="20001"/>
                    </a:ext>
                  </a:extLst>
                </a:gridCol>
                <a:gridCol w="5400632">
                  <a:extLst>
                    <a:ext uri="{9D8B030D-6E8A-4147-A177-3AD203B41FA5}">
                      <a16:colId xmlns:a16="http://schemas.microsoft.com/office/drawing/2014/main" xmlns="" val="20002"/>
                    </a:ext>
                  </a:extLst>
                </a:gridCol>
              </a:tblGrid>
              <a:tr h="895986">
                <a:tc gridSpan="2">
                  <a:txBody>
                    <a:bodyPr/>
                    <a:lstStyle/>
                    <a:p>
                      <a:pPr algn="ctr"/>
                      <a:r>
                        <a:rPr kumimoji="1" lang="ja-JP" altLang="en-US" sz="3200" b="0" dirty="0">
                          <a:effectLst>
                            <a:outerShdw blurRad="38100" dist="38100" dir="2700000" algn="tl">
                              <a:srgbClr val="000000">
                                <a:alpha val="43137"/>
                              </a:srgbClr>
                            </a:outerShdw>
                          </a:effectLst>
                        </a:rPr>
                        <a:t>事例</a:t>
                      </a:r>
                    </a:p>
                  </a:txBody>
                  <a:tcPr marL="91429" marR="91429" marT="45723" marB="45723" anchor="ctr"/>
                </a:tc>
                <a:tc hMerge="1">
                  <a:txBody>
                    <a:bodyPr/>
                    <a:lstStyle/>
                    <a:p>
                      <a:pPr algn="ctr"/>
                      <a:endParaRPr kumimoji="1" lang="ja-JP" altLang="en-US" sz="2800" b="0" dirty="0"/>
                    </a:p>
                  </a:txBody>
                  <a:tcPr marL="91428" marR="91428" marT="45717" marB="45717" anchor="ctr"/>
                </a:tc>
                <a:tc>
                  <a:txBody>
                    <a:bodyPr/>
                    <a:lstStyle/>
                    <a:p>
                      <a:pPr algn="ctr"/>
                      <a:r>
                        <a:rPr kumimoji="1" lang="ja-JP" altLang="en-US" sz="3200" b="0" dirty="0">
                          <a:effectLst>
                            <a:outerShdw blurRad="38100" dist="38100" dir="2700000" algn="tl">
                              <a:srgbClr val="000000">
                                <a:alpha val="43137"/>
                              </a:srgbClr>
                            </a:outerShdw>
                          </a:effectLst>
                        </a:rPr>
                        <a:t>金　額</a:t>
                      </a:r>
                    </a:p>
                  </a:txBody>
                  <a:tcPr marL="91429" marR="91429" marT="45723" marB="45723" anchor="ctr"/>
                </a:tc>
                <a:extLst>
                  <a:ext uri="{0D108BD9-81ED-4DB2-BD59-A6C34878D82A}">
                    <a16:rowId xmlns:a16="http://schemas.microsoft.com/office/drawing/2014/main" xmlns="" val="10000"/>
                  </a:ext>
                </a:extLst>
              </a:tr>
              <a:tr h="1136271">
                <a:tc>
                  <a:txBody>
                    <a:bodyPr/>
                    <a:lstStyle/>
                    <a:p>
                      <a:pPr algn="ctr"/>
                      <a:r>
                        <a:rPr kumimoji="1" lang="ja-JP" altLang="en-US" sz="3200" dirty="0"/>
                        <a:t>母体</a:t>
                      </a:r>
                    </a:p>
                  </a:txBody>
                  <a:tcPr marL="91429" marR="91429" marT="45723" marB="45723" anchor="ctr"/>
                </a:tc>
                <a:tc>
                  <a:txBody>
                    <a:bodyPr/>
                    <a:lstStyle/>
                    <a:p>
                      <a:pPr algn="ctr"/>
                      <a:r>
                        <a:rPr kumimoji="1" lang="ja-JP" altLang="en-US" sz="3200" dirty="0"/>
                        <a:t>死亡</a:t>
                      </a:r>
                    </a:p>
                  </a:txBody>
                  <a:tcPr marL="91429" marR="91429" marT="45723" marB="45723" anchor="ctr"/>
                </a:tc>
                <a:tc>
                  <a:txBody>
                    <a:bodyPr/>
                    <a:lstStyle/>
                    <a:p>
                      <a:endParaRPr kumimoji="1" lang="ja-JP" altLang="en-US" sz="3200" dirty="0"/>
                    </a:p>
                  </a:txBody>
                  <a:tcPr marL="91429" marR="91429" marT="45723" marB="45723"/>
                </a:tc>
                <a:extLst>
                  <a:ext uri="{0D108BD9-81ED-4DB2-BD59-A6C34878D82A}">
                    <a16:rowId xmlns:a16="http://schemas.microsoft.com/office/drawing/2014/main" xmlns="" val="10001"/>
                  </a:ext>
                </a:extLst>
              </a:tr>
              <a:tr h="1080256">
                <a:tc rowSpan="2">
                  <a:txBody>
                    <a:bodyPr/>
                    <a:lstStyle/>
                    <a:p>
                      <a:pPr algn="ctr"/>
                      <a:r>
                        <a:rPr kumimoji="1" lang="ja-JP" altLang="en-US" sz="3200" dirty="0"/>
                        <a:t>児</a:t>
                      </a:r>
                    </a:p>
                  </a:txBody>
                  <a:tcPr marL="91429" marR="91429" marT="45723" marB="45723" anchor="ctr"/>
                </a:tc>
                <a:tc>
                  <a:txBody>
                    <a:bodyPr/>
                    <a:lstStyle/>
                    <a:p>
                      <a:pPr algn="ctr"/>
                      <a:r>
                        <a:rPr kumimoji="1" lang="ja-JP" altLang="en-US" sz="3200" dirty="0"/>
                        <a:t>死産</a:t>
                      </a:r>
                    </a:p>
                  </a:txBody>
                  <a:tcPr marL="91429" marR="91429" marT="45723" marB="45723" anchor="ctr"/>
                </a:tc>
                <a:tc>
                  <a:txBody>
                    <a:bodyPr/>
                    <a:lstStyle/>
                    <a:p>
                      <a:endParaRPr kumimoji="1" lang="ja-JP" altLang="en-US" sz="3200" dirty="0"/>
                    </a:p>
                  </a:txBody>
                  <a:tcPr marL="91429" marR="91429" marT="45723" marB="45723"/>
                </a:tc>
                <a:extLst>
                  <a:ext uri="{0D108BD9-81ED-4DB2-BD59-A6C34878D82A}">
                    <a16:rowId xmlns:a16="http://schemas.microsoft.com/office/drawing/2014/main" xmlns="" val="10002"/>
                  </a:ext>
                </a:extLst>
              </a:tr>
              <a:tr h="1202313">
                <a:tc vMerge="1">
                  <a:txBody>
                    <a:bodyPr/>
                    <a:lstStyle/>
                    <a:p>
                      <a:pPr algn="ctr"/>
                      <a:endParaRPr kumimoji="1" lang="ja-JP" altLang="en-US" sz="2800" dirty="0"/>
                    </a:p>
                  </a:txBody>
                  <a:tcPr marL="91428" marR="91428" marT="45717" marB="45717" anchor="ctr"/>
                </a:tc>
                <a:tc>
                  <a:txBody>
                    <a:bodyPr/>
                    <a:lstStyle/>
                    <a:p>
                      <a:pPr algn="ctr"/>
                      <a:r>
                        <a:rPr kumimoji="1" lang="ja-JP" altLang="en-US" sz="3200" dirty="0"/>
                        <a:t>ＣＰ</a:t>
                      </a:r>
                    </a:p>
                  </a:txBody>
                  <a:tcPr marL="91429" marR="91429" marT="45723" marB="45723" anchor="ctr"/>
                </a:tc>
                <a:tc>
                  <a:txBody>
                    <a:bodyPr/>
                    <a:lstStyle/>
                    <a:p>
                      <a:endParaRPr kumimoji="1" lang="ja-JP" altLang="en-US" sz="3200" dirty="0"/>
                    </a:p>
                  </a:txBody>
                  <a:tcPr marL="91429" marR="91429" marT="45723" marB="45723"/>
                </a:tc>
                <a:extLst>
                  <a:ext uri="{0D108BD9-81ED-4DB2-BD59-A6C34878D82A}">
                    <a16:rowId xmlns:a16="http://schemas.microsoft.com/office/drawing/2014/main" xmlns="" val="10003"/>
                  </a:ext>
                </a:extLst>
              </a:tr>
            </a:tbl>
          </a:graphicData>
        </a:graphic>
      </p:graphicFrame>
      <p:sp>
        <p:nvSpPr>
          <p:cNvPr id="6" name="正方形/長方形 5"/>
          <p:cNvSpPr/>
          <p:nvPr/>
        </p:nvSpPr>
        <p:spPr>
          <a:xfrm>
            <a:off x="3419475" y="2205038"/>
            <a:ext cx="4681538" cy="1185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800" dirty="0">
                <a:solidFill>
                  <a:schemeClr val="bg2"/>
                </a:solidFill>
              </a:rPr>
              <a:t>年齢・職業による</a:t>
            </a:r>
            <a:endParaRPr lang="en-US" altLang="ja-JP" sz="2800" dirty="0">
              <a:solidFill>
                <a:schemeClr val="bg2"/>
              </a:solidFill>
            </a:endParaRPr>
          </a:p>
          <a:p>
            <a:pPr eaLnBrk="1" hangingPunct="1">
              <a:defRPr/>
            </a:pPr>
            <a:r>
              <a:rPr lang="ja-JP" altLang="en-US" sz="2800" dirty="0">
                <a:solidFill>
                  <a:schemeClr val="bg2"/>
                </a:solidFill>
              </a:rPr>
              <a:t>例）</a:t>
            </a:r>
            <a:r>
              <a:rPr lang="en-US" altLang="ja-JP" sz="2800" dirty="0">
                <a:solidFill>
                  <a:schemeClr val="bg2"/>
                </a:solidFill>
              </a:rPr>
              <a:t>30</a:t>
            </a:r>
            <a:r>
              <a:rPr lang="ja-JP" altLang="en-US" sz="2800" dirty="0">
                <a:solidFill>
                  <a:schemeClr val="bg2"/>
                </a:solidFill>
              </a:rPr>
              <a:t>歳・主婦⇒約</a:t>
            </a:r>
            <a:r>
              <a:rPr lang="en-US" altLang="ja-JP" sz="2800" dirty="0">
                <a:solidFill>
                  <a:schemeClr val="bg2"/>
                </a:solidFill>
              </a:rPr>
              <a:t>6500</a:t>
            </a:r>
            <a:r>
              <a:rPr lang="ja-JP" altLang="en-US" sz="2800" dirty="0">
                <a:solidFill>
                  <a:schemeClr val="bg2"/>
                </a:solidFill>
              </a:rPr>
              <a:t>万円</a:t>
            </a:r>
          </a:p>
        </p:txBody>
      </p:sp>
      <p:sp>
        <p:nvSpPr>
          <p:cNvPr id="7" name="正方形/長方形 6"/>
          <p:cNvSpPr/>
          <p:nvPr/>
        </p:nvSpPr>
        <p:spPr>
          <a:xfrm>
            <a:off x="3427413" y="3432175"/>
            <a:ext cx="3455987" cy="1081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ja-JP" sz="2800" dirty="0">
                <a:solidFill>
                  <a:schemeClr val="bg2"/>
                </a:solidFill>
              </a:rPr>
              <a:t>500</a:t>
            </a:r>
            <a:r>
              <a:rPr lang="ja-JP" altLang="en-US" sz="2800" dirty="0">
                <a:solidFill>
                  <a:schemeClr val="bg2"/>
                </a:solidFill>
              </a:rPr>
              <a:t>～</a:t>
            </a:r>
            <a:r>
              <a:rPr lang="en-US" altLang="ja-JP" sz="2800" dirty="0">
                <a:solidFill>
                  <a:schemeClr val="bg2"/>
                </a:solidFill>
              </a:rPr>
              <a:t>900</a:t>
            </a:r>
            <a:r>
              <a:rPr lang="ja-JP" altLang="en-US" sz="2800" dirty="0">
                <a:solidFill>
                  <a:schemeClr val="bg2"/>
                </a:solidFill>
              </a:rPr>
              <a:t>万円</a:t>
            </a:r>
            <a:endParaRPr lang="en-US" altLang="ja-JP" sz="2800" dirty="0">
              <a:solidFill>
                <a:schemeClr val="bg2"/>
              </a:solidFill>
            </a:endParaRPr>
          </a:p>
          <a:p>
            <a:pPr eaLnBrk="1" hangingPunct="1">
              <a:defRPr/>
            </a:pPr>
            <a:r>
              <a:rPr lang="ja-JP" altLang="en-US" sz="2800" dirty="0">
                <a:solidFill>
                  <a:schemeClr val="bg2"/>
                </a:solidFill>
              </a:rPr>
              <a:t>（ほぼ慰謝料のみ）</a:t>
            </a:r>
          </a:p>
        </p:txBody>
      </p:sp>
      <p:sp>
        <p:nvSpPr>
          <p:cNvPr id="8" name="正方形/長方形 7"/>
          <p:cNvSpPr/>
          <p:nvPr/>
        </p:nvSpPr>
        <p:spPr>
          <a:xfrm>
            <a:off x="3419475" y="4389438"/>
            <a:ext cx="3455988" cy="1079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ja-JP" sz="2800" dirty="0">
                <a:solidFill>
                  <a:srgbClr val="C00000"/>
                </a:solidFill>
              </a:rPr>
              <a:t>1</a:t>
            </a:r>
            <a:r>
              <a:rPr lang="ja-JP" altLang="en-US" sz="2800" dirty="0">
                <a:solidFill>
                  <a:srgbClr val="C00000"/>
                </a:solidFill>
              </a:rPr>
              <a:t>～</a:t>
            </a:r>
            <a:r>
              <a:rPr lang="en-US" altLang="ja-JP" sz="2800" dirty="0">
                <a:solidFill>
                  <a:srgbClr val="C00000"/>
                </a:solidFill>
              </a:rPr>
              <a:t>2</a:t>
            </a:r>
            <a:r>
              <a:rPr lang="ja-JP" altLang="en-US" sz="2800" dirty="0">
                <a:solidFill>
                  <a:srgbClr val="C00000"/>
                </a:solidFill>
              </a:rPr>
              <a:t>億円</a:t>
            </a:r>
            <a:r>
              <a:rPr lang="ja-JP" altLang="en-US" sz="2800" dirty="0">
                <a:solidFill>
                  <a:schemeClr val="bg2"/>
                </a:solidFill>
              </a:rPr>
              <a:t>（原則）</a:t>
            </a:r>
          </a:p>
        </p:txBody>
      </p:sp>
      <p:sp>
        <p:nvSpPr>
          <p:cNvPr id="9" name="雲形吹き出し 8"/>
          <p:cNvSpPr/>
          <p:nvPr/>
        </p:nvSpPr>
        <p:spPr>
          <a:xfrm>
            <a:off x="4427984" y="5157788"/>
            <a:ext cx="4536629" cy="1508125"/>
          </a:xfrm>
          <a:prstGeom prst="cloudCallout">
            <a:avLst>
              <a:gd name="adj1" fmla="val -58483"/>
              <a:gd name="adj2" fmla="val -53381"/>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200" dirty="0">
                <a:solidFill>
                  <a:schemeClr val="tx1"/>
                </a:solidFill>
                <a:effectLst>
                  <a:outerShdw blurRad="38100" dist="38100" dir="2700000" algn="tl">
                    <a:srgbClr val="000000">
                      <a:alpha val="43137"/>
                    </a:srgbClr>
                  </a:outerShdw>
                </a:effectLst>
              </a:rPr>
              <a:t>保険があるじゃないか！？</a:t>
            </a:r>
          </a:p>
        </p:txBody>
      </p:sp>
      <p:sp>
        <p:nvSpPr>
          <p:cNvPr id="10" name="正方形/長方形 9"/>
          <p:cNvSpPr/>
          <p:nvPr/>
        </p:nvSpPr>
        <p:spPr>
          <a:xfrm>
            <a:off x="5696706" y="6665913"/>
            <a:ext cx="3454400" cy="192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ja-JP" altLang="en-US" dirty="0">
                <a:solidFill>
                  <a:schemeClr val="bg2">
                    <a:lumMod val="50000"/>
                    <a:lumOff val="50000"/>
                  </a:schemeClr>
                </a:solidFill>
              </a:rPr>
              <a:t>仁邦法律事務所 桑原博道</a:t>
            </a:r>
          </a:p>
        </p:txBody>
      </p:sp>
      <p:sp>
        <p:nvSpPr>
          <p:cNvPr id="2" name="タイトル 1"/>
          <p:cNvSpPr>
            <a:spLocks noGrp="1"/>
          </p:cNvSpPr>
          <p:nvPr>
            <p:ph type="title"/>
          </p:nvPr>
        </p:nvSpPr>
        <p:spPr/>
        <p:txBody>
          <a:bodyPr/>
          <a:lstStyle/>
          <a:p>
            <a:r>
              <a:rPr kumimoji="1" lang="ja-JP" altLang="en-US" dirty="0"/>
              <a:t>★ 医療訴訟敗訴 ⇒賠償金額</a:t>
            </a:r>
          </a:p>
        </p:txBody>
      </p:sp>
    </p:spTree>
    <p:extLst>
      <p:ext uri="{BB962C8B-B14F-4D97-AF65-F5344CB8AC3E}">
        <p14:creationId xmlns:p14="http://schemas.microsoft.com/office/powerpoint/2010/main" val="352424166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08050"/>
            <a:ext cx="8229600" cy="4033118"/>
          </a:xfrm>
          <a:ln w="31750">
            <a:solidFill>
              <a:srgbClr val="FFC000"/>
            </a:solidFill>
          </a:ln>
        </p:spPr>
        <p:txBody>
          <a:bodyPr/>
          <a:lstStyle/>
          <a:p>
            <a:pPr marL="0" indent="0">
              <a:buFont typeface="Wingdings" panose="05000000000000000000" pitchFamily="2" charset="2"/>
              <a:buNone/>
              <a:defRPr/>
            </a:pPr>
            <a:endParaRPr lang="en-US" altLang="ja-JP" sz="3600" dirty="0" smtClean="0">
              <a:solidFill>
                <a:srgbClr val="FFC000"/>
              </a:solidFill>
            </a:endParaRPr>
          </a:p>
          <a:p>
            <a:pPr marL="0" indent="0">
              <a:buFont typeface="Wingdings" panose="05000000000000000000" pitchFamily="2" charset="2"/>
              <a:buNone/>
              <a:defRPr/>
            </a:pPr>
            <a:r>
              <a:rPr lang="ja-JP" altLang="en-US" sz="3600" dirty="0" smtClean="0">
                <a:solidFill>
                  <a:srgbClr val="FFC000"/>
                </a:solidFill>
              </a:rPr>
              <a:t>　≪</a:t>
            </a:r>
            <a:r>
              <a:rPr lang="ja-JP" altLang="en-US" sz="3600" dirty="0">
                <a:solidFill>
                  <a:srgbClr val="FFC000"/>
                </a:solidFill>
              </a:rPr>
              <a:t>産科の訴訟リスク≫</a:t>
            </a:r>
          </a:p>
        </p:txBody>
      </p:sp>
      <p:sp>
        <p:nvSpPr>
          <p:cNvPr id="4" name="円/楕円 3"/>
          <p:cNvSpPr/>
          <p:nvPr/>
        </p:nvSpPr>
        <p:spPr>
          <a:xfrm>
            <a:off x="1187624" y="2204864"/>
            <a:ext cx="2880320" cy="2016125"/>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ja-JP" altLang="en-US" sz="3600" dirty="0">
                <a:effectLst>
                  <a:outerShdw blurRad="38100" dist="38100" dir="2700000" algn="tl">
                    <a:srgbClr val="000000">
                      <a:alpha val="43137"/>
                    </a:srgbClr>
                  </a:outerShdw>
                </a:effectLst>
              </a:rPr>
              <a:t>訴訟頻</a:t>
            </a:r>
            <a:r>
              <a:rPr lang="ja-JP" altLang="en-US" sz="3200" dirty="0">
                <a:effectLst>
                  <a:outerShdw blurRad="38100" dist="38100" dir="2700000" algn="tl">
                    <a:srgbClr val="000000">
                      <a:alpha val="43137"/>
                    </a:srgbClr>
                  </a:outerShdw>
                </a:effectLst>
              </a:rPr>
              <a:t>度</a:t>
            </a:r>
          </a:p>
        </p:txBody>
      </p:sp>
      <p:sp>
        <p:nvSpPr>
          <p:cNvPr id="5" name="円/楕円 4"/>
          <p:cNvSpPr/>
          <p:nvPr/>
        </p:nvSpPr>
        <p:spPr>
          <a:xfrm>
            <a:off x="5004048" y="2204863"/>
            <a:ext cx="2951857" cy="2016125"/>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ja-JP" altLang="en-US" sz="3600" dirty="0">
                <a:effectLst>
                  <a:outerShdw blurRad="38100" dist="38100" dir="2700000" algn="tl">
                    <a:srgbClr val="000000">
                      <a:alpha val="43137"/>
                    </a:srgbClr>
                  </a:outerShdw>
                </a:effectLst>
              </a:rPr>
              <a:t>敗訴時の賠償額</a:t>
            </a:r>
          </a:p>
        </p:txBody>
      </p:sp>
      <p:sp>
        <p:nvSpPr>
          <p:cNvPr id="6" name="右矢印 5"/>
          <p:cNvSpPr/>
          <p:nvPr/>
        </p:nvSpPr>
        <p:spPr>
          <a:xfrm>
            <a:off x="1908175" y="5113338"/>
            <a:ext cx="792163" cy="792162"/>
          </a:xfrm>
          <a:prstGeom prst="rightArrow">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7" name="コンテンツ プレースホルダー 2"/>
          <p:cNvSpPr txBox="1">
            <a:spLocks/>
          </p:cNvSpPr>
          <p:nvPr/>
        </p:nvSpPr>
        <p:spPr bwMode="auto">
          <a:xfrm>
            <a:off x="2916238" y="5041900"/>
            <a:ext cx="4464050" cy="936625"/>
          </a:xfrm>
          <a:prstGeom prst="rect">
            <a:avLst/>
          </a:prstGeom>
          <a:noFill/>
          <a:ln w="31750">
            <a:noFill/>
            <a:miter lim="800000"/>
            <a:headEnd/>
            <a:tailEnd/>
          </a:ln>
          <a:effectLst/>
        </p:spPr>
        <p:txBody>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a:lstStyle>
          <a:p>
            <a:pPr marL="0" indent="0">
              <a:buFont typeface="Wingdings" panose="05000000000000000000" pitchFamily="2" charset="2"/>
              <a:buNone/>
              <a:defRPr/>
            </a:pPr>
            <a:r>
              <a:rPr lang="ja-JP" altLang="en-US" sz="4800" i="1" u="sng" kern="0" dirty="0">
                <a:solidFill>
                  <a:srgbClr val="FFC000"/>
                </a:solidFill>
              </a:rPr>
              <a:t>社会問題化</a:t>
            </a:r>
          </a:p>
        </p:txBody>
      </p:sp>
      <p:sp>
        <p:nvSpPr>
          <p:cNvPr id="8" name="正方形/長方形 7"/>
          <p:cNvSpPr/>
          <p:nvPr/>
        </p:nvSpPr>
        <p:spPr>
          <a:xfrm>
            <a:off x="5696706" y="6562725"/>
            <a:ext cx="3454400" cy="295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ja-JP" altLang="en-US" dirty="0">
                <a:solidFill>
                  <a:schemeClr val="bg2">
                    <a:lumMod val="50000"/>
                    <a:lumOff val="50000"/>
                  </a:schemeClr>
                </a:solidFill>
              </a:rPr>
              <a:t>仁邦法律事務所 桑原博道</a:t>
            </a:r>
          </a:p>
        </p:txBody>
      </p:sp>
    </p:spTree>
    <p:extLst>
      <p:ext uri="{BB962C8B-B14F-4D97-AF65-F5344CB8AC3E}">
        <p14:creationId xmlns:p14="http://schemas.microsoft.com/office/powerpoint/2010/main" val="193457615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blinds(horizontal)">
                                      <p:cBhvr>
                                        <p:cTn id="3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528" y="274606"/>
            <a:ext cx="8496944" cy="5674674"/>
          </a:xfrm>
        </p:spPr>
      </p:pic>
      <p:sp>
        <p:nvSpPr>
          <p:cNvPr id="100355" name="タイトル 1"/>
          <p:cNvSpPr>
            <a:spLocks noGrp="1"/>
          </p:cNvSpPr>
          <p:nvPr>
            <p:ph type="title"/>
          </p:nvPr>
        </p:nvSpPr>
        <p:spPr>
          <a:xfrm>
            <a:off x="1547664" y="6104237"/>
            <a:ext cx="7331918" cy="553998"/>
          </a:xfrm>
        </p:spPr>
        <p:txBody>
          <a:bodyPr/>
          <a:lstStyle/>
          <a:p>
            <a:pPr algn="r"/>
            <a:r>
              <a:rPr lang="ja-JP" altLang="en-US" sz="4000" b="0" i="1" dirty="0">
                <a:solidFill>
                  <a:srgbClr val="FFFF00"/>
                </a:solidFill>
                <a:effectLst/>
              </a:rPr>
              <a:t>産科医療補償</a:t>
            </a:r>
            <a:r>
              <a:rPr lang="ja-JP" altLang="en-US" sz="4000" b="0" i="1" dirty="0" smtClean="0">
                <a:solidFill>
                  <a:srgbClr val="FFFF00"/>
                </a:solidFill>
                <a:effectLst/>
              </a:rPr>
              <a:t>制度ホームページ</a:t>
            </a:r>
            <a:endParaRPr lang="ja-JP" altLang="en-US" sz="4000" b="0" i="1" dirty="0">
              <a:solidFill>
                <a:srgbClr val="FFFF00"/>
              </a:solidFill>
              <a:effectLst/>
            </a:endParaRPr>
          </a:p>
        </p:txBody>
      </p:sp>
      <p:sp>
        <p:nvSpPr>
          <p:cNvPr id="4" name="正方形/長方形 3"/>
          <p:cNvSpPr/>
          <p:nvPr/>
        </p:nvSpPr>
        <p:spPr>
          <a:xfrm>
            <a:off x="5696706" y="6562725"/>
            <a:ext cx="3454400" cy="295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ja-JP" altLang="en-US" dirty="0">
                <a:solidFill>
                  <a:schemeClr val="bg2">
                    <a:lumMod val="50000"/>
                    <a:lumOff val="50000"/>
                  </a:schemeClr>
                </a:solidFill>
              </a:rPr>
              <a:t>仁邦法律事務所 桑原博道</a:t>
            </a:r>
          </a:p>
        </p:txBody>
      </p:sp>
    </p:spTree>
    <p:extLst>
      <p:ext uri="{BB962C8B-B14F-4D97-AF65-F5344CB8AC3E}">
        <p14:creationId xmlns:p14="http://schemas.microsoft.com/office/powerpoint/2010/main" val="294750868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39750" y="3213100"/>
            <a:ext cx="792163" cy="2879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1" hangingPunct="1">
              <a:defRPr/>
            </a:pPr>
            <a:r>
              <a:rPr lang="ja-JP" altLang="en-US" sz="2400" dirty="0"/>
              <a:t>脳性麻痺</a:t>
            </a:r>
          </a:p>
        </p:txBody>
      </p:sp>
      <p:sp>
        <p:nvSpPr>
          <p:cNvPr id="6" name="右矢印 5"/>
          <p:cNvSpPr/>
          <p:nvPr/>
        </p:nvSpPr>
        <p:spPr>
          <a:xfrm>
            <a:off x="1403350" y="3789363"/>
            <a:ext cx="576263" cy="1368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dirty="0"/>
              <a:t>申請</a:t>
            </a:r>
          </a:p>
        </p:txBody>
      </p:sp>
      <p:sp>
        <p:nvSpPr>
          <p:cNvPr id="7" name="正方形/長方形 6"/>
          <p:cNvSpPr/>
          <p:nvPr/>
        </p:nvSpPr>
        <p:spPr>
          <a:xfrm>
            <a:off x="2051050" y="2565400"/>
            <a:ext cx="1584325" cy="3816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anchor="b"/>
          <a:lstStyle/>
          <a:p>
            <a:pPr eaLnBrk="1" hangingPunct="1">
              <a:defRPr/>
            </a:pPr>
            <a:r>
              <a:rPr lang="ja-JP" altLang="en-US" sz="2400" dirty="0"/>
              <a:t>　日本医療機能評価機構　　</a:t>
            </a:r>
          </a:p>
        </p:txBody>
      </p:sp>
      <p:sp>
        <p:nvSpPr>
          <p:cNvPr id="8" name="正方形/長方形 7"/>
          <p:cNvSpPr/>
          <p:nvPr/>
        </p:nvSpPr>
        <p:spPr>
          <a:xfrm>
            <a:off x="2771775" y="4724400"/>
            <a:ext cx="647700" cy="15843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dirty="0">
                <a:solidFill>
                  <a:srgbClr val="FF0000"/>
                </a:solidFill>
              </a:rPr>
              <a:t>原因分析</a:t>
            </a:r>
          </a:p>
        </p:txBody>
      </p:sp>
      <p:sp>
        <p:nvSpPr>
          <p:cNvPr id="9" name="正方形/長方形 8"/>
          <p:cNvSpPr/>
          <p:nvPr/>
        </p:nvSpPr>
        <p:spPr>
          <a:xfrm>
            <a:off x="2771775" y="2924175"/>
            <a:ext cx="647700" cy="15843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dirty="0">
                <a:solidFill>
                  <a:srgbClr val="FF0000"/>
                </a:solidFill>
              </a:rPr>
              <a:t>補償審査</a:t>
            </a:r>
          </a:p>
        </p:txBody>
      </p:sp>
      <p:sp>
        <p:nvSpPr>
          <p:cNvPr id="10" name="右矢印 9"/>
          <p:cNvSpPr/>
          <p:nvPr/>
        </p:nvSpPr>
        <p:spPr>
          <a:xfrm>
            <a:off x="3492500" y="3573463"/>
            <a:ext cx="3382963" cy="93503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400" dirty="0"/>
          </a:p>
        </p:txBody>
      </p:sp>
      <p:sp>
        <p:nvSpPr>
          <p:cNvPr id="11" name="右矢印 10"/>
          <p:cNvSpPr/>
          <p:nvPr/>
        </p:nvSpPr>
        <p:spPr>
          <a:xfrm>
            <a:off x="3563938" y="5084763"/>
            <a:ext cx="647700" cy="8651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400" dirty="0"/>
          </a:p>
        </p:txBody>
      </p:sp>
      <p:sp>
        <p:nvSpPr>
          <p:cNvPr id="12" name="メモ 11"/>
          <p:cNvSpPr/>
          <p:nvPr/>
        </p:nvSpPr>
        <p:spPr>
          <a:xfrm>
            <a:off x="4211638" y="4941888"/>
            <a:ext cx="2520950" cy="1295400"/>
          </a:xfrm>
          <a:prstGeom prst="foldedCorner">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en-US" altLang="ja-JP" sz="2400" dirty="0">
                <a:solidFill>
                  <a:srgbClr val="FF0000"/>
                </a:solidFill>
              </a:rPr>
              <a:t>【</a:t>
            </a:r>
            <a:r>
              <a:rPr lang="ja-JP" altLang="en-US" sz="2400" dirty="0">
                <a:solidFill>
                  <a:srgbClr val="FF0000"/>
                </a:solidFill>
              </a:rPr>
              <a:t>報告書</a:t>
            </a:r>
            <a:r>
              <a:rPr lang="en-US" altLang="ja-JP" sz="2400" dirty="0">
                <a:solidFill>
                  <a:srgbClr val="FF0000"/>
                </a:solidFill>
              </a:rPr>
              <a:t>】</a:t>
            </a:r>
          </a:p>
          <a:p>
            <a:pPr eaLnBrk="1" hangingPunct="1">
              <a:defRPr/>
            </a:pPr>
            <a:r>
              <a:rPr lang="ja-JP" altLang="en-US" sz="2400" dirty="0">
                <a:solidFill>
                  <a:srgbClr val="000066"/>
                </a:solidFill>
              </a:rPr>
              <a:t>・原因分析</a:t>
            </a:r>
            <a:endParaRPr lang="en-US" altLang="ja-JP" sz="2400" dirty="0">
              <a:solidFill>
                <a:srgbClr val="000066"/>
              </a:solidFill>
            </a:endParaRPr>
          </a:p>
          <a:p>
            <a:pPr eaLnBrk="1" hangingPunct="1">
              <a:defRPr/>
            </a:pPr>
            <a:r>
              <a:rPr lang="ja-JP" altLang="en-US" sz="2400" dirty="0">
                <a:solidFill>
                  <a:srgbClr val="000066"/>
                </a:solidFill>
              </a:rPr>
              <a:t>・再発防止の提言</a:t>
            </a:r>
          </a:p>
        </p:txBody>
      </p:sp>
      <p:sp>
        <p:nvSpPr>
          <p:cNvPr id="13" name="スマイル 12"/>
          <p:cNvSpPr/>
          <p:nvPr/>
        </p:nvSpPr>
        <p:spPr>
          <a:xfrm>
            <a:off x="611188" y="1125538"/>
            <a:ext cx="1008062" cy="100806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4" name="右矢印 13"/>
          <p:cNvSpPr/>
          <p:nvPr/>
        </p:nvSpPr>
        <p:spPr>
          <a:xfrm>
            <a:off x="1763713" y="981075"/>
            <a:ext cx="576262" cy="1368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dirty="0"/>
              <a:t>分娩費</a:t>
            </a:r>
          </a:p>
        </p:txBody>
      </p:sp>
      <p:sp>
        <p:nvSpPr>
          <p:cNvPr id="16" name="角丸四角形 15"/>
          <p:cNvSpPr/>
          <p:nvPr/>
        </p:nvSpPr>
        <p:spPr>
          <a:xfrm>
            <a:off x="468313" y="404813"/>
            <a:ext cx="1295400" cy="576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dirty="0"/>
              <a:t>妊 婦</a:t>
            </a:r>
          </a:p>
        </p:txBody>
      </p:sp>
      <p:sp>
        <p:nvSpPr>
          <p:cNvPr id="17" name="スマイル 16"/>
          <p:cNvSpPr/>
          <p:nvPr/>
        </p:nvSpPr>
        <p:spPr>
          <a:xfrm>
            <a:off x="2411413" y="1125538"/>
            <a:ext cx="1008062" cy="100806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8" name="角丸四角形 17"/>
          <p:cNvSpPr/>
          <p:nvPr/>
        </p:nvSpPr>
        <p:spPr>
          <a:xfrm>
            <a:off x="2268538" y="404813"/>
            <a:ext cx="1511300" cy="576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dirty="0"/>
              <a:t>医療機関</a:t>
            </a:r>
          </a:p>
        </p:txBody>
      </p:sp>
      <p:sp>
        <p:nvSpPr>
          <p:cNvPr id="20" name="下矢印 19"/>
          <p:cNvSpPr/>
          <p:nvPr/>
        </p:nvSpPr>
        <p:spPr>
          <a:xfrm>
            <a:off x="2195736" y="2132856"/>
            <a:ext cx="93610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eaLnBrk="1" hangingPunct="1">
              <a:defRPr/>
            </a:pPr>
            <a:r>
              <a:rPr lang="ja-JP" altLang="en-US" sz="2400" dirty="0"/>
              <a:t>入加</a:t>
            </a:r>
          </a:p>
        </p:txBody>
      </p:sp>
      <p:sp>
        <p:nvSpPr>
          <p:cNvPr id="21" name="円形吹き出し 20"/>
          <p:cNvSpPr/>
          <p:nvPr/>
        </p:nvSpPr>
        <p:spPr>
          <a:xfrm>
            <a:off x="323850" y="2133600"/>
            <a:ext cx="863600" cy="719138"/>
          </a:xfrm>
          <a:prstGeom prst="wedgeEllipseCallout">
            <a:avLst>
              <a:gd name="adj1" fmla="val -3196"/>
              <a:gd name="adj2" fmla="val -7444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dirty="0">
                <a:solidFill>
                  <a:schemeClr val="bg2"/>
                </a:solidFill>
              </a:rPr>
              <a:t>補助</a:t>
            </a:r>
          </a:p>
        </p:txBody>
      </p:sp>
      <p:sp>
        <p:nvSpPr>
          <p:cNvPr id="22" name="正方形/長方形 21"/>
          <p:cNvSpPr/>
          <p:nvPr/>
        </p:nvSpPr>
        <p:spPr>
          <a:xfrm>
            <a:off x="6948488" y="3357563"/>
            <a:ext cx="1944687" cy="287972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dirty="0">
                <a:solidFill>
                  <a:srgbClr val="FF0000"/>
                </a:solidFill>
              </a:rPr>
              <a:t>・準備１次金</a:t>
            </a:r>
            <a:endParaRPr lang="en-US" altLang="ja-JP" sz="2400" dirty="0">
              <a:solidFill>
                <a:srgbClr val="FF0000"/>
              </a:solidFill>
            </a:endParaRPr>
          </a:p>
          <a:p>
            <a:pPr algn="ctr" eaLnBrk="1" hangingPunct="1">
              <a:defRPr/>
            </a:pPr>
            <a:r>
              <a:rPr lang="ja-JP" altLang="en-US" sz="2400" dirty="0">
                <a:solidFill>
                  <a:srgbClr val="FF0000"/>
                </a:solidFill>
              </a:rPr>
              <a:t>：</a:t>
            </a:r>
            <a:r>
              <a:rPr lang="en-US" altLang="ja-JP" sz="2400" dirty="0">
                <a:solidFill>
                  <a:srgbClr val="FF0000"/>
                </a:solidFill>
              </a:rPr>
              <a:t>600</a:t>
            </a:r>
            <a:r>
              <a:rPr lang="ja-JP" altLang="en-US" sz="2400" dirty="0">
                <a:solidFill>
                  <a:srgbClr val="FF0000"/>
                </a:solidFill>
              </a:rPr>
              <a:t>万円</a:t>
            </a:r>
            <a:endParaRPr lang="en-US" altLang="ja-JP" sz="2400" dirty="0">
              <a:solidFill>
                <a:srgbClr val="FF0000"/>
              </a:solidFill>
            </a:endParaRPr>
          </a:p>
          <a:p>
            <a:pPr algn="ctr" eaLnBrk="1" hangingPunct="1">
              <a:defRPr/>
            </a:pPr>
            <a:endParaRPr lang="en-US" altLang="ja-JP" sz="1200" dirty="0">
              <a:solidFill>
                <a:srgbClr val="FF0000"/>
              </a:solidFill>
            </a:endParaRPr>
          </a:p>
          <a:p>
            <a:pPr algn="ctr" eaLnBrk="1" hangingPunct="1">
              <a:defRPr/>
            </a:pPr>
            <a:r>
              <a:rPr lang="ja-JP" altLang="en-US" sz="2400" dirty="0">
                <a:solidFill>
                  <a:srgbClr val="FF0000"/>
                </a:solidFill>
              </a:rPr>
              <a:t>・補償分割金</a:t>
            </a:r>
            <a:endParaRPr lang="en-US" altLang="ja-JP" sz="2400" dirty="0">
              <a:solidFill>
                <a:srgbClr val="FF0000"/>
              </a:solidFill>
            </a:endParaRPr>
          </a:p>
          <a:p>
            <a:pPr algn="ctr" eaLnBrk="1" hangingPunct="1">
              <a:defRPr/>
            </a:pPr>
            <a:r>
              <a:rPr lang="ja-JP" altLang="en-US" sz="2400" dirty="0">
                <a:solidFill>
                  <a:srgbClr val="FF0000"/>
                </a:solidFill>
              </a:rPr>
              <a:t>：</a:t>
            </a:r>
            <a:r>
              <a:rPr lang="en-US" altLang="ja-JP" sz="2400" dirty="0">
                <a:solidFill>
                  <a:srgbClr val="FF0000"/>
                </a:solidFill>
              </a:rPr>
              <a:t>2400</a:t>
            </a:r>
            <a:r>
              <a:rPr lang="ja-JP" altLang="en-US" sz="2400" dirty="0">
                <a:solidFill>
                  <a:srgbClr val="FF0000"/>
                </a:solidFill>
              </a:rPr>
              <a:t>万円</a:t>
            </a:r>
            <a:br>
              <a:rPr lang="ja-JP" altLang="en-US" sz="2400" dirty="0">
                <a:solidFill>
                  <a:srgbClr val="FF0000"/>
                </a:solidFill>
              </a:rPr>
            </a:br>
            <a:r>
              <a:rPr lang="ja-JP" altLang="en-US" sz="2400" dirty="0">
                <a:solidFill>
                  <a:srgbClr val="FF0000"/>
                </a:solidFill>
              </a:rPr>
              <a:t>（</a:t>
            </a:r>
            <a:r>
              <a:rPr lang="en-US" altLang="ja-JP" sz="2400" dirty="0">
                <a:solidFill>
                  <a:srgbClr val="FF0000"/>
                </a:solidFill>
              </a:rPr>
              <a:t>120</a:t>
            </a:r>
            <a:r>
              <a:rPr lang="ja-JP" altLang="en-US" sz="2400" dirty="0">
                <a:solidFill>
                  <a:srgbClr val="FF0000"/>
                </a:solidFill>
              </a:rPr>
              <a:t>万円</a:t>
            </a:r>
            <a:r>
              <a:rPr lang="en-US" altLang="ja-JP" sz="2400" dirty="0">
                <a:solidFill>
                  <a:srgbClr val="FF0000"/>
                </a:solidFill>
              </a:rPr>
              <a:t>×20</a:t>
            </a:r>
            <a:r>
              <a:rPr lang="ja-JP" altLang="en-US" sz="2400" dirty="0">
                <a:solidFill>
                  <a:srgbClr val="FF0000"/>
                </a:solidFill>
              </a:rPr>
              <a:t>年）</a:t>
            </a:r>
          </a:p>
        </p:txBody>
      </p:sp>
      <p:sp>
        <p:nvSpPr>
          <p:cNvPr id="23" name="四角形吹き出し 22"/>
          <p:cNvSpPr/>
          <p:nvPr/>
        </p:nvSpPr>
        <p:spPr>
          <a:xfrm>
            <a:off x="4067175" y="333375"/>
            <a:ext cx="4537075" cy="2951163"/>
          </a:xfrm>
          <a:prstGeom prst="wedgeRectCallout">
            <a:avLst>
              <a:gd name="adj1" fmla="val -25774"/>
              <a:gd name="adj2" fmla="val 758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i="1" u="sng" dirty="0"/>
              <a:t>重度の脳性麻痺</a:t>
            </a:r>
            <a:r>
              <a:rPr lang="ja-JP" altLang="en-US" sz="2400" dirty="0"/>
              <a:t>で，</a:t>
            </a:r>
          </a:p>
          <a:p>
            <a:pPr eaLnBrk="1" hangingPunct="1">
              <a:defRPr/>
            </a:pPr>
            <a:r>
              <a:rPr lang="ja-JP" altLang="en-US" sz="1200" dirty="0"/>
              <a:t>（１）在胎週数が</a:t>
            </a:r>
            <a:r>
              <a:rPr lang="en-US" altLang="ja-JP" sz="1200" dirty="0"/>
              <a:t>33</a:t>
            </a:r>
            <a:r>
              <a:rPr lang="ja-JP" altLang="en-US" sz="1200" dirty="0"/>
              <a:t>週以上の場合，出生体重が</a:t>
            </a:r>
            <a:r>
              <a:rPr lang="en-US" altLang="ja-JP" sz="1200" dirty="0"/>
              <a:t>2,000</a:t>
            </a:r>
            <a:r>
              <a:rPr lang="ja-JP" altLang="en-US" sz="1200" dirty="0" err="1"/>
              <a:t>ｇ</a:t>
            </a:r>
            <a:r>
              <a:rPr lang="ja-JP" altLang="en-US" sz="1200" dirty="0"/>
              <a:t>以上</a:t>
            </a:r>
            <a:endParaRPr lang="en-US" altLang="ja-JP" sz="1200" dirty="0"/>
          </a:p>
          <a:p>
            <a:pPr eaLnBrk="1" hangingPunct="1">
              <a:defRPr/>
            </a:pPr>
            <a:r>
              <a:rPr lang="ja-JP" altLang="en-US" sz="1200" dirty="0"/>
              <a:t>（２）</a:t>
            </a:r>
            <a:r>
              <a:rPr lang="en-US" altLang="ja-JP" sz="1200" dirty="0"/>
              <a:t> </a:t>
            </a:r>
            <a:r>
              <a:rPr lang="ja-JP" altLang="en-US" sz="1200" dirty="0"/>
              <a:t>在胎週数が</a:t>
            </a:r>
            <a:r>
              <a:rPr lang="en-US" altLang="ja-JP" sz="1200" dirty="0"/>
              <a:t>28</a:t>
            </a:r>
            <a:r>
              <a:rPr lang="ja-JP" altLang="en-US" sz="1200" dirty="0"/>
              <a:t>週以上の場合，つぎのいずれか</a:t>
            </a:r>
          </a:p>
          <a:p>
            <a:pPr marL="179388" indent="-179388" eaLnBrk="1" hangingPunct="1">
              <a:defRPr/>
            </a:pPr>
            <a:r>
              <a:rPr lang="ja-JP" altLang="en-US" sz="1200" dirty="0"/>
              <a:t>　１）低酸素状態が持続して臍帯動脈血中の代謝性アシドーシス（酸性血症）の所見が認められる場合（</a:t>
            </a:r>
            <a:r>
              <a:rPr lang="en-US" altLang="ja-JP" sz="1200" dirty="0"/>
              <a:t>pH</a:t>
            </a:r>
            <a:r>
              <a:rPr lang="ja-JP" altLang="en-US" sz="1200" dirty="0"/>
              <a:t>値が</a:t>
            </a:r>
            <a:r>
              <a:rPr lang="en-US" altLang="ja-JP" sz="1200" dirty="0"/>
              <a:t>7.1</a:t>
            </a:r>
            <a:r>
              <a:rPr lang="ja-JP" altLang="en-US" sz="1200" dirty="0"/>
              <a:t>未満）</a:t>
            </a:r>
          </a:p>
          <a:p>
            <a:pPr marL="179388" indent="-179388" eaLnBrk="1" hangingPunct="1">
              <a:defRPr/>
            </a:pPr>
            <a:r>
              <a:rPr lang="ja-JP" altLang="en-US" sz="1200" dirty="0"/>
              <a:t>　２）胎児心拍モニターにおいて特に異常のなかった症例で、通常、前兆となるような低酸素状況が前置胎盤、常位胎盤早期剥離、子宮破裂、子癇、臍帯脱出等によって起こり、引き続き、次のイからハまでのいずれかの胎児心拍数パターンが認められ、かつ、心拍数基線細変動の消失が認められる場合</a:t>
            </a:r>
          </a:p>
          <a:p>
            <a:pPr eaLnBrk="1" hangingPunct="1">
              <a:defRPr/>
            </a:pPr>
            <a:r>
              <a:rPr lang="ja-JP" altLang="en-US" sz="1200" dirty="0"/>
              <a:t>　　イ　 突発性で持続する徐脈</a:t>
            </a:r>
          </a:p>
          <a:p>
            <a:pPr eaLnBrk="1" hangingPunct="1">
              <a:defRPr/>
            </a:pPr>
            <a:r>
              <a:rPr lang="ja-JP" altLang="en-US" sz="1200" dirty="0"/>
              <a:t>　　ロ　 子宮収縮の</a:t>
            </a:r>
            <a:r>
              <a:rPr lang="en-US" altLang="ja-JP" sz="1200" dirty="0"/>
              <a:t>50</a:t>
            </a:r>
            <a:r>
              <a:rPr lang="ja-JP" altLang="en-US" sz="1200" dirty="0"/>
              <a:t>％以上に出現する遅発一過性徐脈</a:t>
            </a:r>
          </a:p>
          <a:p>
            <a:pPr eaLnBrk="1" hangingPunct="1">
              <a:defRPr/>
            </a:pPr>
            <a:r>
              <a:rPr lang="ja-JP" altLang="en-US" sz="1200" dirty="0"/>
              <a:t>　　ハ　 子宮収縮の</a:t>
            </a:r>
            <a:r>
              <a:rPr lang="en-US" altLang="ja-JP" sz="1200" dirty="0"/>
              <a:t>50</a:t>
            </a:r>
            <a:r>
              <a:rPr lang="ja-JP" altLang="en-US" sz="1200" dirty="0"/>
              <a:t>％以上に出現する変動一過性徐脈</a:t>
            </a:r>
            <a:endParaRPr lang="ja-JP" altLang="en-US" dirty="0"/>
          </a:p>
        </p:txBody>
      </p:sp>
      <p:sp>
        <p:nvSpPr>
          <p:cNvPr id="2" name="角丸四角形吹き出し 1"/>
          <p:cNvSpPr/>
          <p:nvPr/>
        </p:nvSpPr>
        <p:spPr>
          <a:xfrm>
            <a:off x="4729163" y="769938"/>
            <a:ext cx="2017712" cy="865187"/>
          </a:xfrm>
          <a:prstGeom prst="wedgeRoundRectCallout">
            <a:avLst>
              <a:gd name="adj1" fmla="val -61031"/>
              <a:gd name="adj2" fmla="val 180342"/>
              <a:gd name="adj3" fmla="val 16667"/>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800" dirty="0"/>
              <a:t>1,400</a:t>
            </a:r>
            <a:r>
              <a:rPr lang="ja-JP" altLang="en-US" sz="2800" dirty="0" err="1"/>
              <a:t>ｇ</a:t>
            </a:r>
            <a:r>
              <a:rPr lang="ja-JP" altLang="en-US" sz="2800" dirty="0"/>
              <a:t>以上</a:t>
            </a:r>
          </a:p>
        </p:txBody>
      </p:sp>
      <p:sp>
        <p:nvSpPr>
          <p:cNvPr id="24" name="角丸四角形吹き出し 23"/>
          <p:cNvSpPr/>
          <p:nvPr/>
        </p:nvSpPr>
        <p:spPr>
          <a:xfrm>
            <a:off x="2124075" y="769938"/>
            <a:ext cx="2016125" cy="865187"/>
          </a:xfrm>
          <a:prstGeom prst="wedgeRoundRectCallout">
            <a:avLst>
              <a:gd name="adj1" fmla="val -61031"/>
              <a:gd name="adj2" fmla="val 180342"/>
              <a:gd name="adj3" fmla="val 16667"/>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800" dirty="0"/>
              <a:t>32</a:t>
            </a:r>
            <a:r>
              <a:rPr lang="ja-JP" altLang="en-US" sz="2800" dirty="0"/>
              <a:t>週以上</a:t>
            </a:r>
          </a:p>
        </p:txBody>
      </p:sp>
      <p:sp>
        <p:nvSpPr>
          <p:cNvPr id="25" name="角丸四角形吹き出し 24"/>
          <p:cNvSpPr/>
          <p:nvPr/>
        </p:nvSpPr>
        <p:spPr>
          <a:xfrm>
            <a:off x="5130800" y="2201863"/>
            <a:ext cx="2016125" cy="863600"/>
          </a:xfrm>
          <a:prstGeom prst="wedgeRoundRectCallout">
            <a:avLst>
              <a:gd name="adj1" fmla="val -61031"/>
              <a:gd name="adj2" fmla="val 180342"/>
              <a:gd name="adj3" fmla="val 16667"/>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t>＋ </a:t>
            </a:r>
            <a:r>
              <a:rPr lang="en-US" altLang="ja-JP" sz="2800" dirty="0" err="1"/>
              <a:t>FMTetc</a:t>
            </a:r>
            <a:r>
              <a:rPr lang="en-US" altLang="ja-JP" sz="2800" dirty="0"/>
              <a:t>.</a:t>
            </a:r>
            <a:endParaRPr lang="ja-JP" altLang="en-US" sz="2800" dirty="0"/>
          </a:p>
        </p:txBody>
      </p:sp>
      <p:sp>
        <p:nvSpPr>
          <p:cNvPr id="26" name="角丸四角形吹き出し 25"/>
          <p:cNvSpPr/>
          <p:nvPr/>
        </p:nvSpPr>
        <p:spPr>
          <a:xfrm>
            <a:off x="5738813" y="5013325"/>
            <a:ext cx="3167062" cy="863600"/>
          </a:xfrm>
          <a:prstGeom prst="wedgeRoundRectCallout">
            <a:avLst>
              <a:gd name="adj1" fmla="val -68172"/>
              <a:gd name="adj2" fmla="val 16672"/>
              <a:gd name="adj3" fmla="val 16667"/>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t>＋　細変動（－）</a:t>
            </a:r>
            <a:r>
              <a:rPr lang="en-US" altLang="ja-JP" sz="2800" dirty="0"/>
              <a:t>etc.</a:t>
            </a:r>
            <a:endParaRPr lang="ja-JP" altLang="en-US" sz="2800" dirty="0"/>
          </a:p>
        </p:txBody>
      </p:sp>
      <p:sp>
        <p:nvSpPr>
          <p:cNvPr id="3" name="円/楕円 2"/>
          <p:cNvSpPr/>
          <p:nvPr/>
        </p:nvSpPr>
        <p:spPr>
          <a:xfrm>
            <a:off x="142875" y="179388"/>
            <a:ext cx="1944688" cy="16621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3200" dirty="0"/>
              <a:t>2015.1</a:t>
            </a:r>
          </a:p>
          <a:p>
            <a:pPr algn="ctr">
              <a:defRPr/>
            </a:pPr>
            <a:r>
              <a:rPr lang="ja-JP" altLang="en-US" sz="3200" dirty="0"/>
              <a:t>以降</a:t>
            </a:r>
          </a:p>
        </p:txBody>
      </p:sp>
      <p:sp>
        <p:nvSpPr>
          <p:cNvPr id="27" name="正方形/長方形 26"/>
          <p:cNvSpPr/>
          <p:nvPr/>
        </p:nvSpPr>
        <p:spPr>
          <a:xfrm>
            <a:off x="5696706" y="6562725"/>
            <a:ext cx="3454400" cy="295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ja-JP" altLang="en-US" dirty="0">
                <a:solidFill>
                  <a:schemeClr val="bg2">
                    <a:lumMod val="50000"/>
                    <a:lumOff val="50000"/>
                  </a:schemeClr>
                </a:solidFill>
              </a:rPr>
              <a:t>仁邦法律事務所 桑原博道</a:t>
            </a:r>
          </a:p>
        </p:txBody>
      </p:sp>
    </p:spTree>
    <p:extLst>
      <p:ext uri="{BB962C8B-B14F-4D97-AF65-F5344CB8AC3E}">
        <p14:creationId xmlns:p14="http://schemas.microsoft.com/office/powerpoint/2010/main" val="346125144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path" presetSubtype="0" accel="50000" decel="50000" fill="hold" grpId="0" nodeType="clickEffect">
                                  <p:stCondLst>
                                    <p:cond delay="0"/>
                                  </p:stCondLst>
                                  <p:childTnLst>
                                    <p:animMotion origin="layout" path="M -1.94444E-6 2.59259E-6 L -0.35035 0.36227 " pathEditMode="relative" rAng="0" ptsTypes="AA">
                                      <p:cBhvr>
                                        <p:cTn id="13" dur="2000" fill="hold"/>
                                        <p:tgtEl>
                                          <p:spTgt spid="23"/>
                                        </p:tgtEl>
                                        <p:attrNameLst>
                                          <p:attrName>ppt_x</p:attrName>
                                          <p:attrName>ppt_y</p:attrName>
                                        </p:attrNameLst>
                                      </p:cBhvr>
                                      <p:rCtr x="-17517" y="18102"/>
                                    </p:animMotion>
                                  </p:childTnLst>
                                </p:cTn>
                              </p:par>
                              <p:par>
                                <p:cTn id="14" presetID="6" presetClass="emph" presetSubtype="0" fill="hold" grpId="1" nodeType="withEffect">
                                  <p:stCondLst>
                                    <p:cond delay="0"/>
                                  </p:stCondLst>
                                  <p:childTnLst>
                                    <p:animScale>
                                      <p:cBhvr>
                                        <p:cTn id="15" dur="2000" fill="hold"/>
                                        <p:tgtEl>
                                          <p:spTgt spid="23"/>
                                        </p:tgtEl>
                                      </p:cBhvr>
                                      <p:by x="150000" y="150000"/>
                                    </p:animScale>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3"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1+#ppt_w/2"/>
                                          </p:val>
                                        </p:tav>
                                        <p:tav tm="100000">
                                          <p:val>
                                            <p:strVal val="#ppt_x"/>
                                          </p:val>
                                        </p:tav>
                                      </p:tavLst>
                                    </p:anim>
                                    <p:anim calcmode="lin" valueType="num">
                                      <p:cBhvr additive="base">
                                        <p:cTn id="21" dur="500" fill="hold"/>
                                        <p:tgtEl>
                                          <p:spTgt spid="24"/>
                                        </p:tgtEl>
                                        <p:attrNameLst>
                                          <p:attrName>ppt_y</p:attrName>
                                        </p:attrNameLst>
                                      </p:cBhvr>
                                      <p:tavLst>
                                        <p:tav tm="0">
                                          <p:val>
                                            <p:strVal val="0-#ppt_h/2"/>
                                          </p:val>
                                        </p:tav>
                                        <p:tav tm="100000">
                                          <p:val>
                                            <p:strVal val="#ppt_y"/>
                                          </p:val>
                                        </p:tav>
                                      </p:tavLst>
                                    </p:anim>
                                  </p:childTnLst>
                                </p:cTn>
                              </p:par>
                              <p:par>
                                <p:cTn id="22" presetID="2" presetClass="entr" presetSubtype="3"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3"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1+#ppt_w/2"/>
                                          </p:val>
                                        </p:tav>
                                        <p:tav tm="100000">
                                          <p:val>
                                            <p:strVal val="#ppt_x"/>
                                          </p:val>
                                        </p:tav>
                                      </p:tavLst>
                                    </p:anim>
                                    <p:anim calcmode="lin" valueType="num">
                                      <p:cBhvr additive="base">
                                        <p:cTn id="31"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1+#ppt_w/2"/>
                                          </p:val>
                                        </p:tav>
                                        <p:tav tm="100000">
                                          <p:val>
                                            <p:strVal val="#ppt_x"/>
                                          </p:val>
                                        </p:tav>
                                      </p:tavLst>
                                    </p:anim>
                                    <p:anim calcmode="lin" valueType="num">
                                      <p:cBhvr additive="base">
                                        <p:cTn id="37"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 grpId="0" animBg="1"/>
      <p:bldP spid="24" grpId="0" animBg="1"/>
      <p:bldP spid="25" grpId="0" animBg="1"/>
      <p:bldP spid="26"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367333"/>
            <a:ext cx="8382000" cy="747897"/>
          </a:xfrm>
        </p:spPr>
        <p:txBody>
          <a:bodyPr/>
          <a:lstStyle/>
          <a:p>
            <a:r>
              <a:rPr kumimoji="1" lang="ja-JP" altLang="en-US" sz="5400" dirty="0" smtClean="0"/>
              <a:t>本日の内容</a:t>
            </a:r>
            <a:endParaRPr kumimoji="1" lang="ja-JP" altLang="en-US" sz="5400" dirty="0"/>
          </a:p>
        </p:txBody>
      </p:sp>
      <p:sp>
        <p:nvSpPr>
          <p:cNvPr id="3" name="コンテンツ プレースホルダー 2"/>
          <p:cNvSpPr>
            <a:spLocks noGrp="1"/>
          </p:cNvSpPr>
          <p:nvPr>
            <p:ph idx="1"/>
          </p:nvPr>
        </p:nvSpPr>
        <p:spPr>
          <a:xfrm>
            <a:off x="381000" y="1484784"/>
            <a:ext cx="8382000" cy="4798876"/>
          </a:xfrm>
        </p:spPr>
        <p:txBody>
          <a:bodyPr/>
          <a:lstStyle/>
          <a:p>
            <a:pPr marL="0" indent="0">
              <a:buNone/>
            </a:pPr>
            <a:r>
              <a:rPr kumimoji="1" lang="ja-JP" altLang="en-US" sz="4000" dirty="0" smtClean="0"/>
              <a:t>　</a:t>
            </a:r>
            <a:r>
              <a:rPr kumimoji="1" lang="ja-JP" altLang="en-US" sz="4400" dirty="0" smtClean="0"/>
              <a:t>１．医療訴訟の全体的なデータ</a:t>
            </a:r>
            <a:endParaRPr kumimoji="1" lang="en-US" altLang="ja-JP" sz="4400" dirty="0" smtClean="0"/>
          </a:p>
          <a:p>
            <a:pPr marL="0" indent="0">
              <a:buNone/>
            </a:pPr>
            <a:endParaRPr lang="en-US" altLang="ja-JP" sz="4400" dirty="0"/>
          </a:p>
          <a:p>
            <a:pPr marL="0" indent="0">
              <a:buNone/>
            </a:pPr>
            <a:r>
              <a:rPr kumimoji="1" lang="ja-JP" altLang="en-US" sz="4400" dirty="0" smtClean="0"/>
              <a:t>　２．医療事故調査制度と医療訴訟</a:t>
            </a:r>
            <a:endParaRPr kumimoji="1" lang="en-US" altLang="ja-JP" sz="4400" dirty="0" smtClean="0"/>
          </a:p>
          <a:p>
            <a:pPr marL="0" indent="0">
              <a:buNone/>
            </a:pPr>
            <a:endParaRPr lang="en-US" altLang="ja-JP" sz="4400" dirty="0"/>
          </a:p>
          <a:p>
            <a:pPr marL="0" indent="0">
              <a:buNone/>
            </a:pPr>
            <a:r>
              <a:rPr kumimoji="1" lang="ja-JP" altLang="en-US" sz="4400" dirty="0" smtClean="0"/>
              <a:t>　３．診療ガイドラインと医療訴訟</a:t>
            </a:r>
            <a:endParaRPr kumimoji="1" lang="en-US" altLang="ja-JP" sz="4400" dirty="0" smtClean="0"/>
          </a:p>
          <a:p>
            <a:pPr marL="0" indent="0">
              <a:buNone/>
            </a:pPr>
            <a:endParaRPr lang="en-US" altLang="ja-JP" sz="4000" dirty="0"/>
          </a:p>
          <a:p>
            <a:pPr marL="0" indent="0">
              <a:buNone/>
            </a:pPr>
            <a:r>
              <a:rPr kumimoji="1" lang="ja-JP" altLang="en-US" sz="4000" dirty="0" smtClean="0"/>
              <a:t>　</a:t>
            </a:r>
            <a:endParaRPr kumimoji="1" lang="ja-JP" altLang="en-US" dirty="0"/>
          </a:p>
        </p:txBody>
      </p:sp>
      <p:sp>
        <p:nvSpPr>
          <p:cNvPr id="4" name="正方形/長方形 3"/>
          <p:cNvSpPr/>
          <p:nvPr/>
        </p:nvSpPr>
        <p:spPr>
          <a:xfrm>
            <a:off x="5510213" y="6357938"/>
            <a:ext cx="3455987"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en-US" altLang="ja-JP" sz="2000" dirty="0">
                <a:solidFill>
                  <a:schemeClr val="bg2">
                    <a:lumMod val="50000"/>
                    <a:lumOff val="50000"/>
                  </a:schemeClr>
                </a:solidFill>
              </a:rPr>
              <a:t> </a:t>
            </a:r>
            <a:r>
              <a:rPr lang="ja-JP" altLang="en-US" sz="2000" dirty="0">
                <a:solidFill>
                  <a:schemeClr val="bg2">
                    <a:lumMod val="50000"/>
                    <a:lumOff val="50000"/>
                  </a:schemeClr>
                </a:solidFill>
              </a:rPr>
              <a:t>仁邦法律事務所 桑原博道</a:t>
            </a:r>
          </a:p>
        </p:txBody>
      </p:sp>
      <p:sp>
        <p:nvSpPr>
          <p:cNvPr id="5" name="角丸四角形 4"/>
          <p:cNvSpPr/>
          <p:nvPr/>
        </p:nvSpPr>
        <p:spPr bwMode="auto">
          <a:xfrm>
            <a:off x="539552" y="2708920"/>
            <a:ext cx="8352928" cy="1080120"/>
          </a:xfrm>
          <a:prstGeom prst="roundRect">
            <a:avLst/>
          </a:prstGeom>
          <a:noFill/>
          <a:ln w="57150">
            <a:solidFill>
              <a:srgbClr val="FF99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524017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996952"/>
            <a:ext cx="8229600" cy="664797"/>
          </a:xfrm>
        </p:spPr>
        <p:txBody>
          <a:bodyPr/>
          <a:lstStyle/>
          <a:p>
            <a:r>
              <a:rPr kumimoji="1" lang="ja-JP" altLang="en-US" i="1" dirty="0"/>
              <a:t>医療事故調査制度（</a:t>
            </a:r>
            <a:r>
              <a:rPr kumimoji="1" lang="en-US" altLang="ja-JP" i="1" dirty="0"/>
              <a:t>2015.10</a:t>
            </a:r>
            <a:r>
              <a:rPr kumimoji="1" lang="ja-JP" altLang="en-US" i="1" dirty="0"/>
              <a:t>～）</a:t>
            </a:r>
          </a:p>
        </p:txBody>
      </p:sp>
      <p:sp>
        <p:nvSpPr>
          <p:cNvPr id="4" name="正方形/長方形 3"/>
          <p:cNvSpPr/>
          <p:nvPr/>
        </p:nvSpPr>
        <p:spPr>
          <a:xfrm>
            <a:off x="5510213" y="6357938"/>
            <a:ext cx="3455987"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en-US" altLang="ja-JP" sz="2000" dirty="0">
                <a:solidFill>
                  <a:schemeClr val="bg2">
                    <a:lumMod val="50000"/>
                    <a:lumOff val="50000"/>
                  </a:schemeClr>
                </a:solidFill>
              </a:rPr>
              <a:t> </a:t>
            </a:r>
            <a:r>
              <a:rPr lang="ja-JP" altLang="en-US" sz="2000" dirty="0">
                <a:solidFill>
                  <a:schemeClr val="bg2">
                    <a:lumMod val="50000"/>
                    <a:lumOff val="50000"/>
                  </a:schemeClr>
                </a:solidFill>
              </a:rPr>
              <a:t>仁邦法律事務所 桑原博道</a:t>
            </a:r>
          </a:p>
        </p:txBody>
      </p:sp>
    </p:spTree>
    <p:extLst>
      <p:ext uri="{BB962C8B-B14F-4D97-AF65-F5344CB8AC3E}">
        <p14:creationId xmlns:p14="http://schemas.microsoft.com/office/powerpoint/2010/main" val="1796210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pic>
        <p:nvPicPr>
          <p:cNvPr id="38915"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ln>
            <a:noFill/>
          </a:ln>
        </p:spPr>
      </p:pic>
      <p:sp>
        <p:nvSpPr>
          <p:cNvPr id="5" name="正方形/長方形 4"/>
          <p:cNvSpPr/>
          <p:nvPr/>
        </p:nvSpPr>
        <p:spPr>
          <a:xfrm>
            <a:off x="5557838" y="6594475"/>
            <a:ext cx="3454400" cy="295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ja-JP" altLang="en-US" dirty="0">
                <a:solidFill>
                  <a:schemeClr val="bg2">
                    <a:lumMod val="50000"/>
                    <a:lumOff val="50000"/>
                  </a:schemeClr>
                </a:solidFill>
              </a:rPr>
              <a:t>仁邦法律事務所 桑原博道</a:t>
            </a:r>
          </a:p>
        </p:txBody>
      </p:sp>
      <p:sp>
        <p:nvSpPr>
          <p:cNvPr id="8" name="円/楕円 8"/>
          <p:cNvSpPr/>
          <p:nvPr/>
        </p:nvSpPr>
        <p:spPr>
          <a:xfrm>
            <a:off x="280256" y="4300661"/>
            <a:ext cx="2376264" cy="1311275"/>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2800" dirty="0">
                <a:solidFill>
                  <a:schemeClr val="tx1"/>
                </a:solidFill>
              </a:rPr>
              <a:t>医療安全 </a:t>
            </a:r>
            <a:endParaRPr lang="en-US" altLang="ja-JP" sz="2800" dirty="0">
              <a:solidFill>
                <a:schemeClr val="tx1"/>
              </a:solidFill>
            </a:endParaRPr>
          </a:p>
          <a:p>
            <a:pPr algn="ctr">
              <a:defRPr/>
            </a:pPr>
            <a:r>
              <a:rPr lang="ja-JP" altLang="en-US" sz="2800" dirty="0">
                <a:solidFill>
                  <a:schemeClr val="tx1"/>
                </a:solidFill>
              </a:rPr>
              <a:t>調査機構</a:t>
            </a:r>
          </a:p>
        </p:txBody>
      </p:sp>
      <p:sp>
        <p:nvSpPr>
          <p:cNvPr id="4" name="等号 3"/>
          <p:cNvSpPr/>
          <p:nvPr/>
        </p:nvSpPr>
        <p:spPr bwMode="auto">
          <a:xfrm>
            <a:off x="2674784" y="4668266"/>
            <a:ext cx="504056" cy="576064"/>
          </a:xfrm>
          <a:prstGeom prst="mathEqual">
            <a:avLst/>
          </a:prstGeom>
          <a:solidFill>
            <a:schemeClr val="bg2">
              <a:lumMod val="40000"/>
              <a:lumOff val="60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角丸四角形 6"/>
          <p:cNvSpPr/>
          <p:nvPr/>
        </p:nvSpPr>
        <p:spPr>
          <a:xfrm>
            <a:off x="4427984" y="989856"/>
            <a:ext cx="4097926" cy="589434"/>
          </a:xfrm>
          <a:prstGeom prst="round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anchor="ctr"/>
          <a:lstStyle/>
          <a:p>
            <a:pPr>
              <a:defRPr/>
            </a:pPr>
            <a:r>
              <a:rPr lang="en-US" altLang="ja-JP" sz="2800" dirty="0">
                <a:solidFill>
                  <a:schemeClr val="bg1"/>
                </a:solidFill>
              </a:rPr>
              <a:t>【</a:t>
            </a:r>
            <a:r>
              <a:rPr lang="ja-JP" altLang="en-US" sz="2800" dirty="0">
                <a:solidFill>
                  <a:schemeClr val="bg1"/>
                </a:solidFill>
              </a:rPr>
              <a:t>目的</a:t>
            </a:r>
            <a:r>
              <a:rPr lang="en-US" altLang="ja-JP" sz="2800" dirty="0">
                <a:solidFill>
                  <a:schemeClr val="bg1"/>
                </a:solidFill>
              </a:rPr>
              <a:t>】</a:t>
            </a:r>
            <a:r>
              <a:rPr lang="ja-JP" altLang="en-US" sz="2800" dirty="0">
                <a:solidFill>
                  <a:schemeClr val="bg1"/>
                </a:solidFill>
              </a:rPr>
              <a:t>　</a:t>
            </a:r>
            <a:r>
              <a:rPr lang="ja-JP" altLang="en-US" sz="2800" u="sng" dirty="0">
                <a:solidFill>
                  <a:schemeClr val="bg1"/>
                </a:solidFill>
              </a:rPr>
              <a:t>医療安全の確保</a:t>
            </a:r>
            <a:endParaRPr lang="en-US" altLang="ja-JP" sz="2800" dirty="0">
              <a:solidFill>
                <a:schemeClr val="bg1"/>
              </a:solidFill>
            </a:endParaRPr>
          </a:p>
        </p:txBody>
      </p:sp>
      <p:cxnSp>
        <p:nvCxnSpPr>
          <p:cNvPr id="10" name="直線矢印コネクタ 9"/>
          <p:cNvCxnSpPr/>
          <p:nvPr/>
        </p:nvCxnSpPr>
        <p:spPr>
          <a:xfrm>
            <a:off x="2883060" y="1871289"/>
            <a:ext cx="274089" cy="505333"/>
          </a:xfrm>
          <a:prstGeom prst="straightConnector1">
            <a:avLst/>
          </a:prstGeom>
          <a:ln w="4127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a:off x="5918134" y="2376622"/>
            <a:ext cx="387630" cy="285530"/>
          </a:xfrm>
          <a:prstGeom prst="straightConnector1">
            <a:avLst/>
          </a:prstGeom>
          <a:ln w="4127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円/楕円 12"/>
          <p:cNvSpPr/>
          <p:nvPr/>
        </p:nvSpPr>
        <p:spPr>
          <a:xfrm>
            <a:off x="1835696" y="764704"/>
            <a:ext cx="2797370" cy="1106585"/>
          </a:xfrm>
          <a:prstGeom prst="ellipse">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altLang="ja-JP" sz="3200" dirty="0" smtClean="0">
                <a:solidFill>
                  <a:schemeClr val="tx1"/>
                </a:solidFill>
                <a:effectLst>
                  <a:outerShdw blurRad="38100" dist="38100" dir="2700000" algn="tl">
                    <a:srgbClr val="000000">
                      <a:alpha val="43137"/>
                    </a:srgbClr>
                  </a:outerShdw>
                </a:effectLst>
              </a:rPr>
              <a:t>624</a:t>
            </a:r>
            <a:r>
              <a:rPr lang="ja-JP" altLang="en-US" sz="3200" dirty="0" smtClean="0">
                <a:solidFill>
                  <a:schemeClr val="tx1"/>
                </a:solidFill>
                <a:effectLst>
                  <a:outerShdw blurRad="38100" dist="38100" dir="2700000" algn="tl">
                    <a:srgbClr val="000000">
                      <a:alpha val="43137"/>
                    </a:srgbClr>
                  </a:outerShdw>
                </a:effectLst>
              </a:rPr>
              <a:t>件</a:t>
            </a:r>
            <a:endParaRPr lang="en-US" altLang="ja-JP" sz="3200" dirty="0">
              <a:solidFill>
                <a:schemeClr val="tx1"/>
              </a:solidFill>
              <a:effectLst>
                <a:outerShdw blurRad="38100" dist="38100" dir="2700000" algn="tl">
                  <a:srgbClr val="000000">
                    <a:alpha val="43137"/>
                  </a:srgbClr>
                </a:outerShdw>
              </a:effectLst>
            </a:endParaRPr>
          </a:p>
          <a:p>
            <a:pPr algn="ctr">
              <a:defRPr/>
            </a:pPr>
            <a:r>
              <a:rPr lang="ja-JP" altLang="en-US" sz="3200" dirty="0">
                <a:solidFill>
                  <a:schemeClr val="tx1"/>
                </a:solidFill>
                <a:effectLst>
                  <a:outerShdw blurRad="38100" dist="38100" dir="2700000" algn="tl">
                    <a:srgbClr val="000000">
                      <a:alpha val="43137"/>
                    </a:srgbClr>
                  </a:outerShdw>
                </a:effectLst>
              </a:rPr>
              <a:t>（</a:t>
            </a:r>
            <a:r>
              <a:rPr lang="en-US" altLang="ja-JP" sz="3200" dirty="0">
                <a:solidFill>
                  <a:schemeClr val="tx1"/>
                </a:solidFill>
                <a:effectLst>
                  <a:outerShdw blurRad="38100" dist="38100" dir="2700000" algn="tl">
                    <a:srgbClr val="000000">
                      <a:alpha val="43137"/>
                    </a:srgbClr>
                  </a:outerShdw>
                </a:effectLst>
              </a:rPr>
              <a:t>~</a:t>
            </a:r>
            <a:r>
              <a:rPr lang="en-US" altLang="ja-JP" sz="3200" dirty="0" smtClean="0">
                <a:solidFill>
                  <a:schemeClr val="tx1"/>
                </a:solidFill>
                <a:effectLst>
                  <a:outerShdw blurRad="38100" dist="38100" dir="2700000" algn="tl">
                    <a:srgbClr val="000000">
                      <a:alpha val="43137"/>
                    </a:srgbClr>
                  </a:outerShdw>
                </a:effectLst>
              </a:rPr>
              <a:t>2017.5</a:t>
            </a:r>
            <a:r>
              <a:rPr lang="ja-JP" altLang="en-US" sz="3200" dirty="0" smtClean="0">
                <a:solidFill>
                  <a:schemeClr val="tx1"/>
                </a:solidFill>
                <a:effectLst>
                  <a:outerShdw blurRad="38100" dist="38100" dir="2700000" algn="tl">
                    <a:srgbClr val="000000">
                      <a:alpha val="43137"/>
                    </a:srgbClr>
                  </a:outerShdw>
                </a:effectLst>
              </a:rPr>
              <a:t>）</a:t>
            </a:r>
            <a:endParaRPr lang="ja-JP" altLang="en-US" sz="3200" dirty="0">
              <a:solidFill>
                <a:schemeClr val="tx1"/>
              </a:solidFill>
              <a:effectLst>
                <a:outerShdw blurRad="38100" dist="38100" dir="2700000" algn="tl">
                  <a:srgbClr val="000000">
                    <a:alpha val="43137"/>
                  </a:srgbClr>
                </a:outerShdw>
              </a:effectLst>
            </a:endParaRPr>
          </a:p>
        </p:txBody>
      </p:sp>
      <p:sp>
        <p:nvSpPr>
          <p:cNvPr id="14" name="円/楕円 8"/>
          <p:cNvSpPr/>
          <p:nvPr/>
        </p:nvSpPr>
        <p:spPr>
          <a:xfrm>
            <a:off x="6111949" y="1579290"/>
            <a:ext cx="2808010" cy="1082862"/>
          </a:xfrm>
          <a:prstGeom prst="ellipse">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altLang="ja-JP" sz="3200" dirty="0" smtClean="0">
                <a:solidFill>
                  <a:schemeClr val="tx1"/>
                </a:solidFill>
                <a:effectLst>
                  <a:outerShdw blurRad="38100" dist="38100" dir="2700000" algn="tl">
                    <a:srgbClr val="000000">
                      <a:alpha val="43137"/>
                    </a:srgbClr>
                  </a:outerShdw>
                </a:effectLst>
              </a:rPr>
              <a:t>384</a:t>
            </a:r>
            <a:r>
              <a:rPr lang="ja-JP" altLang="en-US" sz="3200" dirty="0">
                <a:solidFill>
                  <a:schemeClr val="tx1"/>
                </a:solidFill>
                <a:effectLst>
                  <a:outerShdw blurRad="38100" dist="38100" dir="2700000" algn="tl">
                    <a:srgbClr val="000000">
                      <a:alpha val="43137"/>
                    </a:srgbClr>
                  </a:outerShdw>
                </a:effectLst>
              </a:rPr>
              <a:t>件</a:t>
            </a:r>
            <a:endParaRPr lang="en-US" altLang="ja-JP" sz="3200" dirty="0">
              <a:solidFill>
                <a:schemeClr val="tx1"/>
              </a:solidFill>
              <a:effectLst>
                <a:outerShdw blurRad="38100" dist="38100" dir="2700000" algn="tl">
                  <a:srgbClr val="000000">
                    <a:alpha val="43137"/>
                  </a:srgbClr>
                </a:outerShdw>
              </a:effectLst>
            </a:endParaRPr>
          </a:p>
          <a:p>
            <a:pPr algn="ctr">
              <a:defRPr/>
            </a:pPr>
            <a:r>
              <a:rPr lang="ja-JP" altLang="en-US" sz="3200" dirty="0">
                <a:solidFill>
                  <a:schemeClr val="tx1"/>
                </a:solidFill>
                <a:effectLst>
                  <a:outerShdw blurRad="38100" dist="38100" dir="2700000" algn="tl">
                    <a:srgbClr val="000000">
                      <a:alpha val="43137"/>
                    </a:srgbClr>
                  </a:outerShdw>
                </a:effectLst>
              </a:rPr>
              <a:t>（</a:t>
            </a:r>
            <a:r>
              <a:rPr lang="en-US" altLang="ja-JP" sz="3200" dirty="0">
                <a:solidFill>
                  <a:schemeClr val="tx1"/>
                </a:solidFill>
                <a:effectLst>
                  <a:outerShdw blurRad="38100" dist="38100" dir="2700000" algn="tl">
                    <a:srgbClr val="000000">
                      <a:alpha val="43137"/>
                    </a:srgbClr>
                  </a:outerShdw>
                </a:effectLst>
              </a:rPr>
              <a:t>~</a:t>
            </a:r>
            <a:r>
              <a:rPr lang="en-US" altLang="ja-JP" sz="3200" dirty="0" smtClean="0">
                <a:solidFill>
                  <a:schemeClr val="tx1"/>
                </a:solidFill>
                <a:effectLst>
                  <a:outerShdw blurRad="38100" dist="38100" dir="2700000" algn="tl">
                    <a:srgbClr val="000000">
                      <a:alpha val="43137"/>
                    </a:srgbClr>
                  </a:outerShdw>
                </a:effectLst>
              </a:rPr>
              <a:t>2017.5</a:t>
            </a:r>
            <a:r>
              <a:rPr lang="ja-JP" altLang="en-US" sz="3200" dirty="0" smtClean="0">
                <a:solidFill>
                  <a:schemeClr val="tx1"/>
                </a:solidFill>
                <a:effectLst>
                  <a:outerShdw blurRad="38100" dist="38100" dir="2700000" algn="tl">
                    <a:srgbClr val="000000">
                      <a:alpha val="43137"/>
                    </a:srgbClr>
                  </a:outerShdw>
                </a:effectLst>
              </a:rPr>
              <a:t>）</a:t>
            </a:r>
            <a:endParaRPr lang="ja-JP" altLang="en-US" sz="3200" dirty="0">
              <a:solidFill>
                <a:schemeClr val="tx1"/>
              </a:solidFill>
              <a:effectLst>
                <a:outerShdw blurRad="38100" dist="38100" dir="2700000" algn="tl">
                  <a:srgbClr val="000000">
                    <a:alpha val="43137"/>
                  </a:srgbClr>
                </a:outerShdw>
              </a:effectLst>
            </a:endParaRPr>
          </a:p>
        </p:txBody>
      </p:sp>
      <p:sp>
        <p:nvSpPr>
          <p:cNvPr id="15" name="円/楕円 8"/>
          <p:cNvSpPr/>
          <p:nvPr/>
        </p:nvSpPr>
        <p:spPr>
          <a:xfrm>
            <a:off x="3197104" y="5037514"/>
            <a:ext cx="2815056" cy="1055782"/>
          </a:xfrm>
          <a:prstGeom prst="ellipse">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altLang="ja-JP" sz="3200" dirty="0" smtClean="0">
                <a:solidFill>
                  <a:schemeClr val="tx1"/>
                </a:solidFill>
                <a:effectLst>
                  <a:outerShdw blurRad="38100" dist="38100" dir="2700000" algn="tl">
                    <a:srgbClr val="000000">
                      <a:alpha val="43137"/>
                    </a:srgbClr>
                  </a:outerShdw>
                </a:effectLst>
              </a:rPr>
              <a:t>32</a:t>
            </a:r>
            <a:r>
              <a:rPr lang="ja-JP" altLang="en-US" sz="3200" dirty="0" smtClean="0">
                <a:solidFill>
                  <a:schemeClr val="tx1"/>
                </a:solidFill>
                <a:effectLst>
                  <a:outerShdw blurRad="38100" dist="38100" dir="2700000" algn="tl">
                    <a:srgbClr val="000000">
                      <a:alpha val="43137"/>
                    </a:srgbClr>
                  </a:outerShdw>
                </a:effectLst>
              </a:rPr>
              <a:t>件</a:t>
            </a:r>
            <a:endParaRPr lang="en-US" altLang="ja-JP" sz="3200" dirty="0">
              <a:solidFill>
                <a:schemeClr val="tx1"/>
              </a:solidFill>
              <a:effectLst>
                <a:outerShdw blurRad="38100" dist="38100" dir="2700000" algn="tl">
                  <a:srgbClr val="000000">
                    <a:alpha val="43137"/>
                  </a:srgbClr>
                </a:outerShdw>
              </a:effectLst>
            </a:endParaRPr>
          </a:p>
          <a:p>
            <a:pPr algn="ctr">
              <a:defRPr/>
            </a:pPr>
            <a:r>
              <a:rPr lang="ja-JP" altLang="en-US" sz="3200" dirty="0">
                <a:solidFill>
                  <a:schemeClr val="tx1"/>
                </a:solidFill>
                <a:effectLst>
                  <a:outerShdw blurRad="38100" dist="38100" dir="2700000" algn="tl">
                    <a:srgbClr val="000000">
                      <a:alpha val="43137"/>
                    </a:srgbClr>
                  </a:outerShdw>
                </a:effectLst>
              </a:rPr>
              <a:t>（</a:t>
            </a:r>
            <a:r>
              <a:rPr lang="en-US" altLang="ja-JP" sz="3200" dirty="0">
                <a:solidFill>
                  <a:schemeClr val="tx1"/>
                </a:solidFill>
                <a:effectLst>
                  <a:outerShdw blurRad="38100" dist="38100" dir="2700000" algn="tl">
                    <a:srgbClr val="000000">
                      <a:alpha val="43137"/>
                    </a:srgbClr>
                  </a:outerShdw>
                </a:effectLst>
              </a:rPr>
              <a:t>~</a:t>
            </a:r>
            <a:r>
              <a:rPr lang="en-US" altLang="ja-JP" sz="3200" dirty="0" smtClean="0">
                <a:solidFill>
                  <a:schemeClr val="tx1"/>
                </a:solidFill>
                <a:effectLst>
                  <a:outerShdw blurRad="38100" dist="38100" dir="2700000" algn="tl">
                    <a:srgbClr val="000000">
                      <a:alpha val="43137"/>
                    </a:srgbClr>
                  </a:outerShdw>
                </a:effectLst>
              </a:rPr>
              <a:t>2017.5</a:t>
            </a:r>
            <a:r>
              <a:rPr lang="ja-JP" altLang="en-US" sz="3200" dirty="0" smtClean="0">
                <a:solidFill>
                  <a:schemeClr val="tx1"/>
                </a:solidFill>
                <a:effectLst>
                  <a:outerShdw blurRad="38100" dist="38100" dir="2700000" algn="tl">
                    <a:srgbClr val="000000">
                      <a:alpha val="43137"/>
                    </a:srgbClr>
                  </a:outerShdw>
                </a:effectLst>
              </a:rPr>
              <a:t>）</a:t>
            </a:r>
            <a:endParaRPr lang="ja-JP" altLang="en-US" sz="3200" dirty="0">
              <a:solidFill>
                <a:schemeClr val="tx1"/>
              </a:solidFill>
              <a:effectLst>
                <a:outerShdw blurRad="38100" dist="38100" dir="2700000" algn="tl">
                  <a:srgbClr val="000000">
                    <a:alpha val="43137"/>
                  </a:srgbClr>
                </a:outerShdw>
              </a:effectLst>
            </a:endParaRPr>
          </a:p>
        </p:txBody>
      </p:sp>
      <p:cxnSp>
        <p:nvCxnSpPr>
          <p:cNvPr id="16" name="直線矢印コネクタ 15"/>
          <p:cNvCxnSpPr/>
          <p:nvPr/>
        </p:nvCxnSpPr>
        <p:spPr>
          <a:xfrm flipV="1">
            <a:off x="4633066" y="4353914"/>
            <a:ext cx="400407" cy="628704"/>
          </a:xfrm>
          <a:prstGeom prst="straightConnector1">
            <a:avLst/>
          </a:prstGeom>
          <a:ln w="4127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左中かっこ 2"/>
          <p:cNvSpPr/>
          <p:nvPr/>
        </p:nvSpPr>
        <p:spPr>
          <a:xfrm>
            <a:off x="6053736" y="4124811"/>
            <a:ext cx="447150" cy="2188952"/>
          </a:xfrm>
          <a:prstGeom prst="leftBrace">
            <a:avLst>
              <a:gd name="adj1" fmla="val 8333"/>
              <a:gd name="adj2" fmla="val 61642"/>
            </a:avLst>
          </a:prstGeom>
          <a:ln w="571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正方形/長方形 5"/>
          <p:cNvSpPr/>
          <p:nvPr/>
        </p:nvSpPr>
        <p:spPr bwMode="auto">
          <a:xfrm>
            <a:off x="6482327" y="4269753"/>
            <a:ext cx="2280673" cy="797026"/>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3200" dirty="0">
                <a:solidFill>
                  <a:srgbClr val="FFFFFF"/>
                </a:solidFill>
                <a:effectLst>
                  <a:outerShdw blurRad="38100" dist="38100" dir="2700000" algn="tl">
                    <a:srgbClr val="000000">
                      <a:alpha val="43137"/>
                    </a:srgbClr>
                  </a:outerShdw>
                </a:effectLst>
                <a:latin typeface="Segoe" pitchFamily="34" charset="0"/>
              </a:rPr>
              <a:t>遺族：</a:t>
            </a:r>
            <a:r>
              <a:rPr kumimoji="1" lang="en-US" altLang="ja-JP" sz="3200" dirty="0" smtClean="0">
                <a:solidFill>
                  <a:srgbClr val="FFFFFF"/>
                </a:solidFill>
                <a:effectLst>
                  <a:outerShdw blurRad="38100" dist="38100" dir="2700000" algn="tl">
                    <a:srgbClr val="000000">
                      <a:alpha val="43137"/>
                    </a:srgbClr>
                  </a:outerShdw>
                </a:effectLst>
                <a:latin typeface="Segoe" pitchFamily="34" charset="0"/>
              </a:rPr>
              <a:t>23</a:t>
            </a:r>
            <a:r>
              <a:rPr kumimoji="1" lang="ja-JP" altLang="en-US" sz="3200" dirty="0" smtClean="0">
                <a:solidFill>
                  <a:srgbClr val="FFFFFF"/>
                </a:solidFill>
                <a:effectLst>
                  <a:outerShdw blurRad="38100" dist="38100" dir="2700000" algn="tl">
                    <a:srgbClr val="000000">
                      <a:alpha val="43137"/>
                    </a:srgbClr>
                  </a:outerShdw>
                </a:effectLst>
                <a:latin typeface="Segoe" pitchFamily="34" charset="0"/>
              </a:rPr>
              <a:t>件</a:t>
            </a:r>
            <a:endParaRPr kumimoji="1" lang="ja-JP" altLang="en-US" sz="3200" dirty="0">
              <a:solidFill>
                <a:srgbClr val="FFFFFF"/>
              </a:solidFill>
              <a:effectLst>
                <a:outerShdw blurRad="38100" dist="38100" dir="2700000" algn="tl">
                  <a:srgbClr val="000000">
                    <a:alpha val="43137"/>
                  </a:srgbClr>
                </a:outerShdw>
              </a:effectLst>
              <a:latin typeface="Segoe" pitchFamily="34" charset="0"/>
            </a:endParaRPr>
          </a:p>
        </p:txBody>
      </p:sp>
      <p:sp>
        <p:nvSpPr>
          <p:cNvPr id="17" name="正方形/長方形 16"/>
          <p:cNvSpPr/>
          <p:nvPr/>
        </p:nvSpPr>
        <p:spPr bwMode="auto">
          <a:xfrm>
            <a:off x="6482327" y="5151688"/>
            <a:ext cx="2280673" cy="1014528"/>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3200" dirty="0">
                <a:solidFill>
                  <a:srgbClr val="FFFFFF"/>
                </a:solidFill>
                <a:effectLst>
                  <a:outerShdw blurRad="38100" dist="38100" dir="2700000" algn="tl">
                    <a:srgbClr val="000000">
                      <a:alpha val="43137"/>
                    </a:srgbClr>
                  </a:outerShdw>
                </a:effectLst>
                <a:latin typeface="Segoe" pitchFamily="34" charset="0"/>
              </a:rPr>
              <a:t>医療機関：</a:t>
            </a:r>
            <a:endParaRPr kumimoji="1" lang="en-US" altLang="ja-JP" sz="3200" dirty="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kumimoji="1" lang="en-US" altLang="ja-JP" sz="3200" dirty="0">
                <a:solidFill>
                  <a:srgbClr val="FFFFFF"/>
                </a:solidFill>
                <a:effectLst>
                  <a:outerShdw blurRad="38100" dist="38100" dir="2700000" algn="tl">
                    <a:srgbClr val="000000">
                      <a:alpha val="43137"/>
                    </a:srgbClr>
                  </a:outerShdw>
                </a:effectLst>
                <a:latin typeface="Segoe" pitchFamily="34" charset="0"/>
              </a:rPr>
              <a:t>9</a:t>
            </a:r>
            <a:r>
              <a:rPr kumimoji="1" lang="ja-JP" altLang="en-US" sz="3200" dirty="0">
                <a:solidFill>
                  <a:srgbClr val="FFFFFF"/>
                </a:solidFill>
                <a:effectLst>
                  <a:outerShdw blurRad="38100" dist="38100" dir="2700000" algn="tl">
                    <a:srgbClr val="000000">
                      <a:alpha val="43137"/>
                    </a:srgbClr>
                  </a:outerShdw>
                </a:effectLst>
                <a:latin typeface="Segoe" pitchFamily="34" charset="0"/>
              </a:rPr>
              <a:t>件</a:t>
            </a:r>
          </a:p>
        </p:txBody>
      </p:sp>
    </p:spTree>
    <p:extLst>
      <p:ext uri="{BB962C8B-B14F-4D97-AF65-F5344CB8AC3E}">
        <p14:creationId xmlns:p14="http://schemas.microsoft.com/office/powerpoint/2010/main" val="12238525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500"/>
                                        <p:tgtEl>
                                          <p:spTgt spid="15"/>
                                        </p:tgtEl>
                                      </p:cBhvr>
                                    </p:animEffect>
                                  </p:childTnLst>
                                </p:cTn>
                              </p:par>
                              <p:par>
                                <p:cTn id="39" presetID="9"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dissolv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dissolve">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dissolve">
                                      <p:cBhvr>
                                        <p:cTn id="51" dur="500"/>
                                        <p:tgtEl>
                                          <p:spTgt spid="6"/>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dissolv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7" grpId="0" animBg="1"/>
      <p:bldP spid="13" grpId="0" animBg="1"/>
      <p:bldP spid="14" grpId="0" animBg="1"/>
      <p:bldP spid="15" grpId="0" animBg="1"/>
      <p:bldP spid="3" grpId="0" animBg="1"/>
      <p:bldP spid="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557838" y="6594475"/>
            <a:ext cx="3454400" cy="295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ja-JP" altLang="en-US" dirty="0">
                <a:solidFill>
                  <a:schemeClr val="bg2">
                    <a:lumMod val="50000"/>
                    <a:lumOff val="50000"/>
                  </a:schemeClr>
                </a:solidFill>
              </a:rPr>
              <a:t>仁邦法律事務所 桑原博道</a:t>
            </a:r>
          </a:p>
        </p:txBody>
      </p:sp>
      <p:graphicFrame>
        <p:nvGraphicFramePr>
          <p:cNvPr id="7" name="グラフ 6"/>
          <p:cNvGraphicFramePr/>
          <p:nvPr>
            <p:extLst>
              <p:ext uri="{D42A27DB-BD31-4B8C-83A1-F6EECF244321}">
                <p14:modId xmlns:p14="http://schemas.microsoft.com/office/powerpoint/2010/main" val="2552814004"/>
              </p:ext>
            </p:extLst>
          </p:nvPr>
        </p:nvGraphicFramePr>
        <p:xfrm>
          <a:off x="827584" y="404664"/>
          <a:ext cx="7488832" cy="5328592"/>
        </p:xfrm>
        <a:graphic>
          <a:graphicData uri="http://schemas.openxmlformats.org/drawingml/2006/chart">
            <c:chart xmlns:c="http://schemas.openxmlformats.org/drawingml/2006/chart" xmlns:r="http://schemas.openxmlformats.org/officeDocument/2006/relationships" r:id="rId3"/>
          </a:graphicData>
        </a:graphic>
      </p:graphicFrame>
      <p:sp>
        <p:nvSpPr>
          <p:cNvPr id="8" name="正方形/長方形 7"/>
          <p:cNvSpPr/>
          <p:nvPr/>
        </p:nvSpPr>
        <p:spPr bwMode="auto">
          <a:xfrm>
            <a:off x="323528" y="6161140"/>
            <a:ext cx="8820471" cy="433335"/>
          </a:xfrm>
          <a:prstGeom prst="rect">
            <a:avLst/>
          </a:pr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ja-JP" altLang="en-US" sz="3200" i="1" dirty="0">
                <a:solidFill>
                  <a:schemeClr val="tx2">
                    <a:lumMod val="75000"/>
                  </a:schemeClr>
                </a:solidFill>
              </a:rPr>
              <a:t>医療安全調査機構ホームページ（</a:t>
            </a:r>
            <a:r>
              <a:rPr lang="en-US" altLang="ja-JP" sz="3200" i="1" dirty="0" smtClean="0">
                <a:solidFill>
                  <a:schemeClr val="tx2">
                    <a:lumMod val="75000"/>
                  </a:schemeClr>
                </a:solidFill>
              </a:rPr>
              <a:t>2017.6.9</a:t>
            </a:r>
            <a:r>
              <a:rPr lang="ja-JP" altLang="en-US" sz="3200" i="1" dirty="0" smtClean="0">
                <a:solidFill>
                  <a:schemeClr val="tx2">
                    <a:lumMod val="75000"/>
                  </a:schemeClr>
                </a:solidFill>
              </a:rPr>
              <a:t>掲載</a:t>
            </a:r>
            <a:r>
              <a:rPr lang="ja-JP" altLang="en-US" sz="3200" i="1" dirty="0">
                <a:solidFill>
                  <a:schemeClr val="tx2">
                    <a:lumMod val="75000"/>
                  </a:schemeClr>
                </a:solidFill>
              </a:rPr>
              <a:t>）</a:t>
            </a:r>
            <a:endParaRPr kumimoji="1" lang="ja-JP" altLang="en-US" sz="2800" i="1" dirty="0">
              <a:solidFill>
                <a:schemeClr val="tx2">
                  <a:lumMod val="75000"/>
                </a:schemeClr>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1960096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プレースホルダー 6"/>
          <p:cNvGraphicFramePr>
            <a:graphicFrameLocks noGrp="1"/>
          </p:cNvGraphicFramePr>
          <p:nvPr>
            <p:ph type="chart" idx="1"/>
            <p:extLst>
              <p:ext uri="{D42A27DB-BD31-4B8C-83A1-F6EECF244321}">
                <p14:modId xmlns:p14="http://schemas.microsoft.com/office/powerpoint/2010/main" val="1761625025"/>
              </p:ext>
            </p:extLst>
          </p:nvPr>
        </p:nvGraphicFramePr>
        <p:xfrm>
          <a:off x="107950" y="260350"/>
          <a:ext cx="8567738" cy="5782146"/>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p:cNvSpPr/>
          <p:nvPr/>
        </p:nvSpPr>
        <p:spPr>
          <a:xfrm>
            <a:off x="5510213" y="6357938"/>
            <a:ext cx="3455987"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en-US" altLang="ja-JP" sz="2000" dirty="0">
                <a:solidFill>
                  <a:schemeClr val="bg2">
                    <a:lumMod val="50000"/>
                    <a:lumOff val="50000"/>
                  </a:schemeClr>
                </a:solidFill>
              </a:rPr>
              <a:t> </a:t>
            </a:r>
            <a:r>
              <a:rPr lang="ja-JP" altLang="en-US" sz="2000" dirty="0">
                <a:solidFill>
                  <a:schemeClr val="bg2">
                    <a:lumMod val="50000"/>
                    <a:lumOff val="50000"/>
                  </a:schemeClr>
                </a:solidFill>
              </a:rPr>
              <a:t>仁邦法律事務所 桑原博道</a:t>
            </a:r>
          </a:p>
        </p:txBody>
      </p:sp>
      <p:sp>
        <p:nvSpPr>
          <p:cNvPr id="6" name="Rectangle 3"/>
          <p:cNvSpPr txBox="1">
            <a:spLocks noRot="1" noChangeArrowheads="1"/>
          </p:cNvSpPr>
          <p:nvPr/>
        </p:nvSpPr>
        <p:spPr>
          <a:xfrm>
            <a:off x="179512" y="5229225"/>
            <a:ext cx="8805738" cy="830997"/>
          </a:xfrm>
          <a:prstGeom prst="rect">
            <a:avLst/>
          </a:prstGeom>
        </p:spPr>
        <p:txBody>
          <a:bodyPr vert="horz" wrap="square" lIns="0" tIns="0" rIns="0" bIns="0" rtlCol="0" anchor="t">
            <a:spAutoFit/>
          </a:bodyPr>
          <a:lstStyle>
            <a:lvl1pPr algn="l" defTabSz="912813" rtl="0" eaLnBrk="1" fontAlgn="base" hangingPunct="1">
              <a:lnSpc>
                <a:spcPct val="90000"/>
              </a:lnSpc>
              <a:spcBef>
                <a:spcPct val="0"/>
              </a:spcBef>
              <a:spcAft>
                <a:spcPct val="0"/>
              </a:spcAft>
              <a:defRPr kumimoji="1"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2pPr>
            <a:lvl3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3pPr>
            <a:lvl4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4pPr>
            <a:lvl5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5pPr>
            <a:lvl6pPr marL="4572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9pPr>
          </a:lstStyle>
          <a:p>
            <a:pPr algn="r">
              <a:defRPr/>
            </a:pPr>
            <a:r>
              <a:rPr lang="ja-JP" altLang="en-US" sz="3200" dirty="0">
                <a:solidFill>
                  <a:srgbClr val="FFFF00"/>
                </a:solidFill>
              </a:rPr>
              <a:t>医師</a:t>
            </a:r>
            <a:r>
              <a:rPr lang="en-US" altLang="ja-JP" sz="3200" dirty="0">
                <a:solidFill>
                  <a:srgbClr val="FFFF00"/>
                </a:solidFill>
              </a:rPr>
              <a:t>1000</a:t>
            </a:r>
            <a:r>
              <a:rPr lang="ja-JP" altLang="en-US" sz="3200" dirty="0">
                <a:solidFill>
                  <a:srgbClr val="FFFF00"/>
                </a:solidFill>
              </a:rPr>
              <a:t>人ごとの医療事故調査制度届出件数</a:t>
            </a:r>
            <a:endParaRPr lang="en-US" altLang="ja-JP" sz="3200" dirty="0">
              <a:solidFill>
                <a:srgbClr val="FFFF00"/>
              </a:solidFill>
            </a:endParaRPr>
          </a:p>
          <a:p>
            <a:pPr algn="r">
              <a:defRPr/>
            </a:pPr>
            <a:r>
              <a:rPr lang="ja-JP" altLang="en-US" sz="2800" dirty="0">
                <a:solidFill>
                  <a:srgbClr val="FFFF00"/>
                </a:solidFill>
              </a:rPr>
              <a:t>（厚労省統計</a:t>
            </a:r>
            <a:r>
              <a:rPr lang="en-US" altLang="ja-JP" sz="2800" dirty="0">
                <a:solidFill>
                  <a:srgbClr val="FFFF00"/>
                </a:solidFill>
              </a:rPr>
              <a:t>〔2014〕×</a:t>
            </a:r>
            <a:r>
              <a:rPr lang="ja-JP" altLang="en-US" sz="2800" dirty="0">
                <a:solidFill>
                  <a:srgbClr val="FFFF00"/>
                </a:solidFill>
              </a:rPr>
              <a:t>厚生労働省ホームページ</a:t>
            </a:r>
            <a:r>
              <a:rPr lang="en-US" altLang="ja-JP" sz="2800" dirty="0">
                <a:solidFill>
                  <a:srgbClr val="FFFF00"/>
                </a:solidFill>
              </a:rPr>
              <a:t>〔</a:t>
            </a:r>
            <a:r>
              <a:rPr lang="en-US" altLang="ja-JP" sz="2800" dirty="0" smtClean="0">
                <a:solidFill>
                  <a:srgbClr val="FFFF00"/>
                </a:solidFill>
              </a:rPr>
              <a:t>2017.6.9〕</a:t>
            </a:r>
            <a:r>
              <a:rPr lang="ja-JP" altLang="en-US" sz="2800" dirty="0">
                <a:solidFill>
                  <a:srgbClr val="FFFF00"/>
                </a:solidFill>
              </a:rPr>
              <a:t>）</a:t>
            </a:r>
          </a:p>
        </p:txBody>
      </p:sp>
      <p:sp>
        <p:nvSpPr>
          <p:cNvPr id="5" name="正方形/長方形 4"/>
          <p:cNvSpPr/>
          <p:nvPr/>
        </p:nvSpPr>
        <p:spPr>
          <a:xfrm>
            <a:off x="179388" y="115888"/>
            <a:ext cx="927100"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dirty="0">
                <a:solidFill>
                  <a:schemeClr val="tx1"/>
                </a:solidFill>
              </a:rPr>
              <a:t>（件）</a:t>
            </a:r>
            <a:endParaRPr lang="en-US" altLang="ja-JP" sz="2400" dirty="0">
              <a:solidFill>
                <a:schemeClr val="tx1"/>
              </a:solidFill>
            </a:endParaRPr>
          </a:p>
        </p:txBody>
      </p:sp>
    </p:spTree>
    <p:extLst>
      <p:ext uri="{BB962C8B-B14F-4D97-AF65-F5344CB8AC3E}">
        <p14:creationId xmlns:p14="http://schemas.microsoft.com/office/powerpoint/2010/main" val="103714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367333"/>
            <a:ext cx="8382000" cy="747897"/>
          </a:xfrm>
        </p:spPr>
        <p:txBody>
          <a:bodyPr/>
          <a:lstStyle/>
          <a:p>
            <a:r>
              <a:rPr kumimoji="1" lang="ja-JP" altLang="en-US" sz="5400" dirty="0" smtClean="0"/>
              <a:t>本日の内容</a:t>
            </a:r>
            <a:endParaRPr kumimoji="1" lang="ja-JP" altLang="en-US" sz="5400" dirty="0"/>
          </a:p>
        </p:txBody>
      </p:sp>
      <p:sp>
        <p:nvSpPr>
          <p:cNvPr id="3" name="コンテンツ プレースホルダー 2"/>
          <p:cNvSpPr>
            <a:spLocks noGrp="1"/>
          </p:cNvSpPr>
          <p:nvPr>
            <p:ph idx="1"/>
          </p:nvPr>
        </p:nvSpPr>
        <p:spPr>
          <a:xfrm>
            <a:off x="381000" y="1484784"/>
            <a:ext cx="8382000" cy="4798876"/>
          </a:xfrm>
        </p:spPr>
        <p:txBody>
          <a:bodyPr/>
          <a:lstStyle/>
          <a:p>
            <a:pPr marL="0" indent="0">
              <a:buNone/>
            </a:pPr>
            <a:r>
              <a:rPr kumimoji="1" lang="ja-JP" altLang="en-US" sz="4000" dirty="0" smtClean="0"/>
              <a:t>　</a:t>
            </a:r>
            <a:r>
              <a:rPr kumimoji="1" lang="ja-JP" altLang="en-US" sz="4400" dirty="0" smtClean="0"/>
              <a:t>１．医療訴訟の全体的なデータ</a:t>
            </a:r>
            <a:endParaRPr kumimoji="1" lang="en-US" altLang="ja-JP" sz="4400" dirty="0" smtClean="0"/>
          </a:p>
          <a:p>
            <a:pPr marL="0" indent="0">
              <a:buNone/>
            </a:pPr>
            <a:endParaRPr lang="en-US" altLang="ja-JP" sz="4400" dirty="0"/>
          </a:p>
          <a:p>
            <a:pPr marL="0" indent="0">
              <a:buNone/>
            </a:pPr>
            <a:r>
              <a:rPr kumimoji="1" lang="ja-JP" altLang="en-US" sz="4400" dirty="0" smtClean="0"/>
              <a:t>　２．医療事故調査制度と医療訴訟</a:t>
            </a:r>
            <a:endParaRPr kumimoji="1" lang="en-US" altLang="ja-JP" sz="4400" dirty="0" smtClean="0"/>
          </a:p>
          <a:p>
            <a:pPr marL="0" indent="0">
              <a:buNone/>
            </a:pPr>
            <a:endParaRPr lang="en-US" altLang="ja-JP" sz="4400" dirty="0"/>
          </a:p>
          <a:p>
            <a:pPr marL="0" indent="0">
              <a:buNone/>
            </a:pPr>
            <a:r>
              <a:rPr kumimoji="1" lang="ja-JP" altLang="en-US" sz="4400" dirty="0" smtClean="0"/>
              <a:t>　３．診療ガイドラインと医療訴訟</a:t>
            </a:r>
            <a:endParaRPr kumimoji="1" lang="en-US" altLang="ja-JP" sz="4400" dirty="0" smtClean="0"/>
          </a:p>
          <a:p>
            <a:pPr marL="0" indent="0">
              <a:buNone/>
            </a:pPr>
            <a:endParaRPr lang="en-US" altLang="ja-JP" sz="4000" dirty="0"/>
          </a:p>
          <a:p>
            <a:pPr marL="0" indent="0">
              <a:buNone/>
            </a:pPr>
            <a:r>
              <a:rPr kumimoji="1" lang="ja-JP" altLang="en-US" sz="4000" dirty="0" smtClean="0"/>
              <a:t>　</a:t>
            </a:r>
            <a:endParaRPr kumimoji="1" lang="ja-JP" altLang="en-US" dirty="0"/>
          </a:p>
        </p:txBody>
      </p:sp>
      <p:sp>
        <p:nvSpPr>
          <p:cNvPr id="4" name="正方形/長方形 3"/>
          <p:cNvSpPr/>
          <p:nvPr/>
        </p:nvSpPr>
        <p:spPr>
          <a:xfrm>
            <a:off x="5510213" y="6357938"/>
            <a:ext cx="3455987"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en-US" altLang="ja-JP" sz="2000" dirty="0">
                <a:solidFill>
                  <a:schemeClr val="bg2">
                    <a:lumMod val="50000"/>
                    <a:lumOff val="50000"/>
                  </a:schemeClr>
                </a:solidFill>
              </a:rPr>
              <a:t> </a:t>
            </a:r>
            <a:r>
              <a:rPr lang="ja-JP" altLang="en-US" sz="2000" dirty="0">
                <a:solidFill>
                  <a:schemeClr val="bg2">
                    <a:lumMod val="50000"/>
                    <a:lumOff val="50000"/>
                  </a:schemeClr>
                </a:solidFill>
              </a:rPr>
              <a:t>仁邦法律事務所 桑原博道</a:t>
            </a:r>
          </a:p>
        </p:txBody>
      </p:sp>
      <p:sp>
        <p:nvSpPr>
          <p:cNvPr id="5" name="角丸四角形 4"/>
          <p:cNvSpPr/>
          <p:nvPr/>
        </p:nvSpPr>
        <p:spPr bwMode="auto">
          <a:xfrm>
            <a:off x="611560" y="1268760"/>
            <a:ext cx="7565488" cy="936104"/>
          </a:xfrm>
          <a:prstGeom prst="roundRect">
            <a:avLst/>
          </a:prstGeom>
          <a:noFill/>
          <a:ln w="57150">
            <a:solidFill>
              <a:srgbClr val="FF99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6856340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5508625" y="6210300"/>
            <a:ext cx="3455988" cy="503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endParaRPr lang="ja-JP" altLang="en-US" sz="1200" dirty="0">
              <a:solidFill>
                <a:schemeClr val="bg2">
                  <a:lumMod val="25000"/>
                  <a:lumOff val="75000"/>
                </a:schemeClr>
              </a:solidFill>
            </a:endParaRPr>
          </a:p>
        </p:txBody>
      </p:sp>
      <p:sp>
        <p:nvSpPr>
          <p:cNvPr id="6" name="正方形/長方形 5"/>
          <p:cNvSpPr/>
          <p:nvPr/>
        </p:nvSpPr>
        <p:spPr>
          <a:xfrm>
            <a:off x="5557838" y="6594475"/>
            <a:ext cx="3454400" cy="295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ja-JP" altLang="en-US" dirty="0">
                <a:solidFill>
                  <a:schemeClr val="bg2">
                    <a:lumMod val="50000"/>
                    <a:lumOff val="50000"/>
                  </a:schemeClr>
                </a:solidFill>
              </a:rPr>
              <a:t>仁邦法律事務所 桑原博道</a:t>
            </a:r>
          </a:p>
        </p:txBody>
      </p:sp>
      <p:graphicFrame>
        <p:nvGraphicFramePr>
          <p:cNvPr id="8" name="表 7"/>
          <p:cNvGraphicFramePr>
            <a:graphicFrameLocks noGrp="1"/>
          </p:cNvGraphicFramePr>
          <p:nvPr>
            <p:extLst/>
          </p:nvPr>
        </p:nvGraphicFramePr>
        <p:xfrm>
          <a:off x="460886" y="1407095"/>
          <a:ext cx="8242300" cy="4206063"/>
        </p:xfrm>
        <a:graphic>
          <a:graphicData uri="http://schemas.openxmlformats.org/drawingml/2006/table">
            <a:tbl>
              <a:tblPr firstRow="1" bandRow="1">
                <a:tableStyleId>{5C22544A-7EE6-4342-B048-85BDC9FD1C3A}</a:tableStyleId>
              </a:tblPr>
              <a:tblGrid>
                <a:gridCol w="907368">
                  <a:extLst>
                    <a:ext uri="{9D8B030D-6E8A-4147-A177-3AD203B41FA5}">
                      <a16:colId xmlns:a16="http://schemas.microsoft.com/office/drawing/2014/main" xmlns="" val="20000"/>
                    </a:ext>
                  </a:extLst>
                </a:gridCol>
                <a:gridCol w="907368">
                  <a:extLst>
                    <a:ext uri="{9D8B030D-6E8A-4147-A177-3AD203B41FA5}">
                      <a16:colId xmlns:a16="http://schemas.microsoft.com/office/drawing/2014/main" xmlns="" val="2899786373"/>
                    </a:ext>
                  </a:extLst>
                </a:gridCol>
                <a:gridCol w="3096344">
                  <a:extLst>
                    <a:ext uri="{9D8B030D-6E8A-4147-A177-3AD203B41FA5}">
                      <a16:colId xmlns:a16="http://schemas.microsoft.com/office/drawing/2014/main" xmlns="" val="20001"/>
                    </a:ext>
                  </a:extLst>
                </a:gridCol>
                <a:gridCol w="3331220">
                  <a:extLst>
                    <a:ext uri="{9D8B030D-6E8A-4147-A177-3AD203B41FA5}">
                      <a16:colId xmlns:a16="http://schemas.microsoft.com/office/drawing/2014/main" xmlns="" val="20002"/>
                    </a:ext>
                  </a:extLst>
                </a:gridCol>
              </a:tblGrid>
              <a:tr h="784396">
                <a:tc rowSpan="2" gridSpan="2">
                  <a:txBody>
                    <a:bodyPr/>
                    <a:lstStyle/>
                    <a:p>
                      <a:endParaRPr kumimoji="1" lang="ja-JP" altLang="en-US" sz="2800" dirty="0"/>
                    </a:p>
                  </a:txBody>
                  <a:tcPr marL="91443" marR="91443" marT="45728" marB="45728"/>
                </a:tc>
                <a:tc rowSpan="2" hMerge="1">
                  <a:txBody>
                    <a:bodyPr/>
                    <a:lstStyle/>
                    <a:p>
                      <a:endParaRPr kumimoji="1" lang="ja-JP" altLang="en-US"/>
                    </a:p>
                  </a:txBody>
                  <a:tcPr/>
                </a:tc>
                <a:tc gridSpan="2">
                  <a:txBody>
                    <a:bodyPr/>
                    <a:lstStyle/>
                    <a:p>
                      <a:r>
                        <a:rPr kumimoji="1" lang="ja-JP" altLang="en-US" sz="2800" dirty="0">
                          <a:effectLst>
                            <a:outerShdw blurRad="38100" dist="38100" dir="2700000" algn="tl">
                              <a:srgbClr val="000000">
                                <a:alpha val="43137"/>
                              </a:srgbClr>
                            </a:outerShdw>
                          </a:effectLst>
                        </a:rPr>
                        <a:t>医療に起因（疑いを含む）する死亡・死産</a:t>
                      </a:r>
                      <a:endParaRPr kumimoji="1" lang="en-US" altLang="ja-JP" sz="2800" dirty="0">
                        <a:effectLst>
                          <a:outerShdw blurRad="38100" dist="38100" dir="2700000" algn="tl">
                            <a:srgbClr val="000000">
                              <a:alpha val="43137"/>
                            </a:srgbClr>
                          </a:outerShdw>
                        </a:effectLst>
                      </a:endParaRPr>
                    </a:p>
                  </a:txBody>
                  <a:tcPr marL="91443" marR="91443" marT="45728" marB="45728" anchor="ctr"/>
                </a:tc>
                <a:tc hMerge="1">
                  <a:txBody>
                    <a:bodyPr/>
                    <a:lstStyle/>
                    <a:p>
                      <a:endParaRPr kumimoji="1" lang="ja-JP" altLang="en-US" sz="2800" dirty="0"/>
                    </a:p>
                  </a:txBody>
                  <a:tcPr marL="91443" marR="91443" marT="45728" marB="45728"/>
                </a:tc>
                <a:extLst>
                  <a:ext uri="{0D108BD9-81ED-4DB2-BD59-A6C34878D82A}">
                    <a16:rowId xmlns:a16="http://schemas.microsoft.com/office/drawing/2014/main" xmlns="" val="10000"/>
                  </a:ext>
                </a:extLst>
              </a:tr>
              <a:tr h="784396">
                <a:tc gridSpan="2" vMerge="1">
                  <a:txBody>
                    <a:bodyPr/>
                    <a:lstStyle/>
                    <a:p>
                      <a:endParaRPr kumimoji="1" lang="ja-JP" altLang="en-US"/>
                    </a:p>
                  </a:txBody>
                  <a:tcPr/>
                </a:tc>
                <a:tc hMerge="1" vMerge="1">
                  <a:txBody>
                    <a:bodyPr/>
                    <a:lstStyle/>
                    <a:p>
                      <a:endParaRPr kumimoji="1" lang="ja-JP" altLang="en-US"/>
                    </a:p>
                  </a:txBody>
                  <a:tcPr/>
                </a:tc>
                <a:tc>
                  <a:txBody>
                    <a:bodyPr/>
                    <a:lstStyle/>
                    <a:p>
                      <a:pPr algn="ctr"/>
                      <a:r>
                        <a:rPr kumimoji="1" lang="ja-JP" altLang="en-US" sz="2800" dirty="0"/>
                        <a:t>（＋）</a:t>
                      </a:r>
                      <a:endParaRPr kumimoji="1" lang="en-US" altLang="ja-JP" sz="2800" dirty="0"/>
                    </a:p>
                  </a:txBody>
                  <a:tcPr marL="91443" marR="91443" marT="45728" marB="45728"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kumimoji="1" lang="ja-JP" altLang="en-US" sz="2800" dirty="0"/>
                        <a:t>（－）</a:t>
                      </a:r>
                      <a:endParaRPr kumimoji="1" lang="en-US" altLang="ja-JP" sz="1600" dirty="0"/>
                    </a:p>
                  </a:txBody>
                  <a:tcPr marL="91443" marR="91443" marT="45728" marB="45728" anchor="ctr"/>
                </a:tc>
                <a:extLst>
                  <a:ext uri="{0D108BD9-81ED-4DB2-BD59-A6C34878D82A}">
                    <a16:rowId xmlns:a16="http://schemas.microsoft.com/office/drawing/2014/main" xmlns="" val="4205981252"/>
                  </a:ext>
                </a:extLst>
              </a:tr>
              <a:tr h="1280690">
                <a:tc rowSpan="2">
                  <a:txBody>
                    <a:bodyPr/>
                    <a:lstStyle/>
                    <a:p>
                      <a:r>
                        <a:rPr kumimoji="1" lang="ja-JP" altLang="en-US" sz="2800" dirty="0"/>
                        <a:t>予期</a:t>
                      </a:r>
                    </a:p>
                  </a:txBody>
                  <a:tcPr marL="91443" marR="91443" marT="45728" marB="45728" anchor="ctr"/>
                </a:tc>
                <a:tc>
                  <a:txBody>
                    <a:bodyPr/>
                    <a:lstStyle/>
                    <a:p>
                      <a:r>
                        <a:rPr kumimoji="1" lang="ja-JP" altLang="en-US" sz="2800" dirty="0"/>
                        <a:t>（－）</a:t>
                      </a:r>
                    </a:p>
                  </a:txBody>
                  <a:tcPr marL="91443" marR="91443" marT="45728" marB="45728" anchor="ctr"/>
                </a:tc>
                <a:tc>
                  <a:txBody>
                    <a:bodyPr/>
                    <a:lstStyle/>
                    <a:p>
                      <a:endParaRPr kumimoji="1" lang="ja-JP" altLang="en-US" sz="2800" dirty="0"/>
                    </a:p>
                  </a:txBody>
                  <a:tcPr marL="91443" marR="91443" marT="45728" marB="45728"/>
                </a:tc>
                <a:tc>
                  <a:txBody>
                    <a:bodyPr/>
                    <a:lstStyle/>
                    <a:p>
                      <a:endParaRPr kumimoji="1" lang="ja-JP" altLang="en-US" sz="2800" dirty="0"/>
                    </a:p>
                  </a:txBody>
                  <a:tcPr marL="91443" marR="91443" marT="45728" marB="45728"/>
                </a:tc>
                <a:extLst>
                  <a:ext uri="{0D108BD9-81ED-4DB2-BD59-A6C34878D82A}">
                    <a16:rowId xmlns:a16="http://schemas.microsoft.com/office/drawing/2014/main" xmlns="" val="10001"/>
                  </a:ext>
                </a:extLst>
              </a:tr>
              <a:tr h="1356581">
                <a:tc vMerge="1">
                  <a:txBody>
                    <a:bodyPr/>
                    <a:lstStyle/>
                    <a:p>
                      <a:endParaRPr kumimoji="1" lang="ja-JP" altLang="en-US" sz="2800" dirty="0"/>
                    </a:p>
                  </a:txBody>
                  <a:tcPr marL="91443" marR="91443" marT="45728" marB="45728" anchor="ctr"/>
                </a:tc>
                <a:tc>
                  <a:txBody>
                    <a:bodyPr/>
                    <a:lstStyle/>
                    <a:p>
                      <a:r>
                        <a:rPr kumimoji="1" lang="ja-JP" altLang="en-US" sz="2800" dirty="0"/>
                        <a:t>（＋）</a:t>
                      </a:r>
                    </a:p>
                  </a:txBody>
                  <a:tcPr marL="91443" marR="91443" marT="45728" marB="45728" anchor="ctr"/>
                </a:tc>
                <a:tc>
                  <a:txBody>
                    <a:bodyPr/>
                    <a:lstStyle/>
                    <a:p>
                      <a:endParaRPr kumimoji="1" lang="ja-JP" altLang="en-US" sz="2800" dirty="0"/>
                    </a:p>
                  </a:txBody>
                  <a:tcPr marL="91443" marR="91443" marT="45728" marB="45728"/>
                </a:tc>
                <a:tc>
                  <a:txBody>
                    <a:bodyPr/>
                    <a:lstStyle/>
                    <a:p>
                      <a:endParaRPr kumimoji="1" lang="ja-JP" altLang="en-US" sz="2800" dirty="0"/>
                    </a:p>
                  </a:txBody>
                  <a:tcPr marL="91443" marR="91443" marT="45728" marB="45728"/>
                </a:tc>
                <a:extLst>
                  <a:ext uri="{0D108BD9-81ED-4DB2-BD59-A6C34878D82A}">
                    <a16:rowId xmlns:a16="http://schemas.microsoft.com/office/drawing/2014/main" xmlns="" val="10002"/>
                  </a:ext>
                </a:extLst>
              </a:tr>
            </a:tbl>
          </a:graphicData>
        </a:graphic>
      </p:graphicFrame>
      <p:sp>
        <p:nvSpPr>
          <p:cNvPr id="9" name="正方形/長方形 8"/>
          <p:cNvSpPr/>
          <p:nvPr/>
        </p:nvSpPr>
        <p:spPr>
          <a:xfrm>
            <a:off x="2267744" y="2996952"/>
            <a:ext cx="3096344" cy="127158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000" dirty="0">
                <a:effectLst>
                  <a:outerShdw blurRad="38100" dist="38100" dir="2700000" algn="tl">
                    <a:srgbClr val="000000">
                      <a:alpha val="43137"/>
                    </a:srgbClr>
                  </a:outerShdw>
                </a:effectLst>
              </a:rPr>
              <a:t>適用</a:t>
            </a:r>
          </a:p>
        </p:txBody>
      </p:sp>
      <p:sp>
        <p:nvSpPr>
          <p:cNvPr id="14" name="角丸四角形吹き出し 13"/>
          <p:cNvSpPr/>
          <p:nvPr/>
        </p:nvSpPr>
        <p:spPr bwMode="auto">
          <a:xfrm>
            <a:off x="3249888" y="4213054"/>
            <a:ext cx="2664296" cy="1305254"/>
          </a:xfrm>
          <a:prstGeom prst="wedgeRoundRectCallout">
            <a:avLst>
              <a:gd name="adj1" fmla="val -29695"/>
              <a:gd name="adj2" fmla="val -72991"/>
              <a:gd name="adj3" fmla="val 16667"/>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kumimoji="1" lang="ja-JP" altLang="en-US" sz="3200" dirty="0">
                <a:solidFill>
                  <a:srgbClr val="FFFFFF"/>
                </a:solidFill>
                <a:effectLst>
                  <a:outerShdw blurRad="38100" dist="38100" dir="2700000" algn="tl">
                    <a:srgbClr val="000000">
                      <a:alpha val="43137"/>
                    </a:srgbClr>
                  </a:outerShdw>
                </a:effectLst>
                <a:latin typeface="Segoe" pitchFamily="34" charset="0"/>
              </a:rPr>
              <a:t>過誤が（＋）ではない！！</a:t>
            </a:r>
          </a:p>
        </p:txBody>
      </p:sp>
      <p:sp>
        <p:nvSpPr>
          <p:cNvPr id="2" name="タイトル 1"/>
          <p:cNvSpPr>
            <a:spLocks noGrp="1"/>
          </p:cNvSpPr>
          <p:nvPr>
            <p:ph type="title"/>
          </p:nvPr>
        </p:nvSpPr>
        <p:spPr>
          <a:xfrm>
            <a:off x="391036" y="285528"/>
            <a:ext cx="8382000" cy="664797"/>
          </a:xfrm>
        </p:spPr>
        <p:txBody>
          <a:bodyPr/>
          <a:lstStyle/>
          <a:p>
            <a:r>
              <a:rPr kumimoji="1" lang="ja-JP" altLang="en-US" dirty="0"/>
              <a:t>●医療事故の判断（報告対象）</a:t>
            </a:r>
          </a:p>
        </p:txBody>
      </p:sp>
    </p:spTree>
    <p:extLst>
      <p:ext uri="{BB962C8B-B14F-4D97-AF65-F5344CB8AC3E}">
        <p14:creationId xmlns:p14="http://schemas.microsoft.com/office/powerpoint/2010/main" val="6362180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381000" y="1412875"/>
            <a:ext cx="8382000" cy="443198"/>
          </a:xfrm>
        </p:spPr>
        <p:txBody>
          <a:bodyPr/>
          <a:lstStyle/>
          <a:p>
            <a:pPr marL="0" indent="0">
              <a:buNone/>
            </a:pPr>
            <a:endParaRPr kumimoji="1" lang="ja-JP" altLang="en-US" dirty="0"/>
          </a:p>
        </p:txBody>
      </p:sp>
      <p:sp>
        <p:nvSpPr>
          <p:cNvPr id="4" name="タイトル 1"/>
          <p:cNvSpPr txBox="1">
            <a:spLocks/>
          </p:cNvSpPr>
          <p:nvPr/>
        </p:nvSpPr>
        <p:spPr bwMode="auto">
          <a:xfrm>
            <a:off x="611560" y="4869161"/>
            <a:ext cx="8202240" cy="1647528"/>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5pPr>
            <a:lvl6pPr marL="4572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6pPr>
            <a:lvl7pPr marL="9144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7pPr>
            <a:lvl8pPr marL="13716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8pPr>
            <a:lvl9pPr marL="18288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9pPr>
          </a:lstStyle>
          <a:p>
            <a:pPr algn="r">
              <a:defRPr/>
            </a:pPr>
            <a:r>
              <a:rPr lang="ja-JP" altLang="en-US" sz="2800" kern="0" dirty="0">
                <a:solidFill>
                  <a:srgbClr val="FFFF00"/>
                </a:solidFill>
              </a:rPr>
              <a:t>　</a:t>
            </a:r>
            <a:r>
              <a:rPr lang="ja-JP" altLang="en-US" sz="2800" b="0" kern="0" dirty="0">
                <a:solidFill>
                  <a:srgbClr val="FFFF00"/>
                </a:solidFill>
                <a:effectLst/>
              </a:rPr>
              <a:t>医療事故調査報告書の記述は，</a:t>
            </a:r>
            <a:endParaRPr lang="en-US" altLang="ja-JP" sz="2800" b="0" kern="0" dirty="0">
              <a:solidFill>
                <a:srgbClr val="FFFF00"/>
              </a:solidFill>
              <a:effectLst/>
            </a:endParaRPr>
          </a:p>
          <a:p>
            <a:pPr algn="r">
              <a:defRPr/>
            </a:pPr>
            <a:r>
              <a:rPr lang="ja-JP" altLang="en-US" sz="2800" b="0" kern="0" dirty="0">
                <a:solidFill>
                  <a:srgbClr val="FFFF00"/>
                </a:solidFill>
                <a:effectLst/>
              </a:rPr>
              <a:t>日本の民事訴訟の判決の中で，</a:t>
            </a:r>
            <a:endParaRPr lang="en-US" altLang="ja-JP" sz="2800" b="0" kern="0" dirty="0">
              <a:solidFill>
                <a:srgbClr val="FFFF00"/>
              </a:solidFill>
              <a:effectLst/>
            </a:endParaRPr>
          </a:p>
          <a:p>
            <a:pPr algn="r">
              <a:defRPr/>
            </a:pPr>
            <a:r>
              <a:rPr lang="ja-JP" altLang="en-US" sz="2800" b="0" kern="0" dirty="0">
                <a:solidFill>
                  <a:srgbClr val="FFFF00"/>
                </a:solidFill>
                <a:effectLst/>
              </a:rPr>
              <a:t>どのように引用されたか？</a:t>
            </a:r>
            <a:r>
              <a:rPr lang="en-US" altLang="ja-JP" sz="2800" b="0" kern="0" dirty="0">
                <a:solidFill>
                  <a:srgbClr val="FFFF00"/>
                </a:solidFill>
                <a:effectLst/>
              </a:rPr>
              <a:t/>
            </a:r>
            <a:br>
              <a:rPr lang="en-US" altLang="ja-JP" sz="2800" b="0" kern="0" dirty="0">
                <a:solidFill>
                  <a:srgbClr val="FFFF00"/>
                </a:solidFill>
                <a:effectLst/>
              </a:rPr>
            </a:br>
            <a:r>
              <a:rPr lang="ja-JP" altLang="en-US" sz="2800" b="0" kern="0" dirty="0">
                <a:solidFill>
                  <a:srgbClr val="FFFF00"/>
                </a:solidFill>
                <a:effectLst/>
              </a:rPr>
              <a:t>（桑原博道，墨岡亮；安全医学</a:t>
            </a:r>
            <a:r>
              <a:rPr lang="en-US" altLang="ja-JP" sz="2800" b="0" kern="0" dirty="0">
                <a:solidFill>
                  <a:srgbClr val="FFFF00"/>
                </a:solidFill>
                <a:effectLst/>
              </a:rPr>
              <a:t>23-29</a:t>
            </a:r>
            <a:r>
              <a:rPr lang="ja-JP" altLang="en-US" sz="2800" b="0" kern="0" dirty="0" err="1">
                <a:solidFill>
                  <a:srgbClr val="FFFF00"/>
                </a:solidFill>
                <a:effectLst/>
              </a:rPr>
              <a:t>，</a:t>
            </a:r>
            <a:r>
              <a:rPr lang="en-US" altLang="ja-JP" sz="2800" b="0" kern="0" dirty="0">
                <a:solidFill>
                  <a:srgbClr val="FFFF00"/>
                </a:solidFill>
                <a:effectLst/>
              </a:rPr>
              <a:t>2016.3</a:t>
            </a:r>
            <a:r>
              <a:rPr lang="ja-JP" altLang="en-US" sz="2800" b="0" kern="0" dirty="0">
                <a:solidFill>
                  <a:srgbClr val="FFFF00"/>
                </a:solidFill>
                <a:effectLst/>
              </a:rPr>
              <a:t>）</a:t>
            </a:r>
          </a:p>
        </p:txBody>
      </p:sp>
      <p:pic>
        <p:nvPicPr>
          <p:cNvPr id="5" name="図 4"/>
          <p:cNvPicPr>
            <a:picLocks noChangeAspect="1"/>
          </p:cNvPicPr>
          <p:nvPr/>
        </p:nvPicPr>
        <p:blipFill>
          <a:blip r:embed="rId3"/>
          <a:stretch>
            <a:fillRect/>
          </a:stretch>
        </p:blipFill>
        <p:spPr>
          <a:xfrm>
            <a:off x="381000" y="230188"/>
            <a:ext cx="4585440" cy="4638973"/>
          </a:xfrm>
          <a:prstGeom prst="rect">
            <a:avLst/>
          </a:prstGeom>
        </p:spPr>
      </p:pic>
      <p:sp>
        <p:nvSpPr>
          <p:cNvPr id="6" name="正方形/長方形 5"/>
          <p:cNvSpPr/>
          <p:nvPr/>
        </p:nvSpPr>
        <p:spPr bwMode="auto">
          <a:xfrm>
            <a:off x="827584" y="895350"/>
            <a:ext cx="648072" cy="3685778"/>
          </a:xfrm>
          <a:prstGeom prst="rect">
            <a:avLst/>
          </a:prstGeom>
          <a:noFill/>
          <a:ln w="38100">
            <a:solidFill>
              <a:srgbClr val="C0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1148718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332656"/>
            <a:ext cx="8382000" cy="498598"/>
          </a:xfrm>
        </p:spPr>
        <p:txBody>
          <a:bodyPr/>
          <a:lstStyle/>
          <a:p>
            <a:pPr marL="0" indent="0">
              <a:spcAft>
                <a:spcPts val="0"/>
              </a:spcAft>
              <a:buNone/>
            </a:pPr>
            <a:r>
              <a:rPr lang="ja-JP" altLang="en-US" sz="3600" i="1" u="sng" dirty="0">
                <a:solidFill>
                  <a:srgbClr val="FFC000"/>
                </a:solidFill>
              </a:rPr>
              <a:t>１．臨床</a:t>
            </a:r>
            <a:r>
              <a:rPr lang="ja-JP" altLang="en-US" sz="3600" i="1" u="sng" dirty="0" smtClean="0">
                <a:solidFill>
                  <a:srgbClr val="FFC000"/>
                </a:solidFill>
              </a:rPr>
              <a:t>経過について</a:t>
            </a:r>
            <a:endParaRPr lang="ja-JP" altLang="en-US" sz="3600" i="1" u="sng" dirty="0">
              <a:solidFill>
                <a:srgbClr val="FFC000"/>
              </a:solidFill>
            </a:endParaRPr>
          </a:p>
        </p:txBody>
      </p:sp>
      <p:sp>
        <p:nvSpPr>
          <p:cNvPr id="4" name="コンテンツ プレースホルダー 2"/>
          <p:cNvSpPr txBox="1">
            <a:spLocks/>
          </p:cNvSpPr>
          <p:nvPr/>
        </p:nvSpPr>
        <p:spPr bwMode="auto">
          <a:xfrm>
            <a:off x="443835" y="4725144"/>
            <a:ext cx="8237984" cy="1683538"/>
          </a:xfrm>
          <a:prstGeom prst="rect">
            <a:avLst/>
          </a:prstGeom>
          <a:noFill/>
          <a:ln w="412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marL="396875" indent="-396875" algn="l" defTabSz="912813" rtl="0" eaLnBrk="1" fontAlgn="base" hangingPunct="1">
              <a:lnSpc>
                <a:spcPct val="90000"/>
              </a:lnSpc>
              <a:spcBef>
                <a:spcPct val="20000"/>
              </a:spcBef>
              <a:spcAft>
                <a:spcPct val="0"/>
              </a:spcAft>
              <a:buBlip>
                <a:blip r:embed="rId3"/>
              </a:buBlip>
              <a:defRPr kumimoji="1" sz="3200" kern="1200">
                <a:solidFill>
                  <a:schemeClr val="tx1"/>
                </a:solidFill>
                <a:latin typeface="+mn-lt"/>
                <a:ea typeface="+mn-ea"/>
                <a:cs typeface="+mn-cs"/>
              </a:defRPr>
            </a:lvl1pPr>
            <a:lvl2pPr marL="914400" indent="-396875" algn="l" defTabSz="912813" rtl="0" eaLnBrk="1" fontAlgn="base" hangingPunct="1">
              <a:lnSpc>
                <a:spcPct val="90000"/>
              </a:lnSpc>
              <a:spcBef>
                <a:spcPct val="20000"/>
              </a:spcBef>
              <a:spcAft>
                <a:spcPct val="0"/>
              </a:spcAft>
              <a:buBlip>
                <a:blip r:embed="rId4"/>
              </a:buBlip>
              <a:defRPr kumimoji="1" sz="2800" kern="1200">
                <a:solidFill>
                  <a:schemeClr val="tx1"/>
                </a:solidFill>
                <a:latin typeface="+mn-lt"/>
                <a:ea typeface="+mn-ea"/>
                <a:cs typeface="+mn-cs"/>
              </a:defRPr>
            </a:lvl2pPr>
            <a:lvl3pPr marL="1258888" indent="-344488" algn="l" defTabSz="912813" rtl="0" eaLnBrk="1" fontAlgn="base" hangingPunct="1">
              <a:lnSpc>
                <a:spcPct val="90000"/>
              </a:lnSpc>
              <a:spcBef>
                <a:spcPct val="20000"/>
              </a:spcBef>
              <a:spcAft>
                <a:spcPct val="0"/>
              </a:spcAft>
              <a:buBlip>
                <a:blip r:embed="rId4"/>
              </a:buBlip>
              <a:defRPr kumimoji="1" sz="2400" kern="1200">
                <a:solidFill>
                  <a:schemeClr val="tx1"/>
                </a:solidFill>
                <a:latin typeface="+mn-lt"/>
                <a:ea typeface="+mn-ea"/>
                <a:cs typeface="+mn-cs"/>
              </a:defRPr>
            </a:lvl3pPr>
            <a:lvl4pPr marL="1604963" indent="-346075" algn="l" defTabSz="912813" rtl="0" eaLnBrk="1" fontAlgn="base" hangingPunct="1">
              <a:lnSpc>
                <a:spcPct val="90000"/>
              </a:lnSpc>
              <a:spcBef>
                <a:spcPct val="20000"/>
              </a:spcBef>
              <a:spcAft>
                <a:spcPct val="0"/>
              </a:spcAft>
              <a:buBlip>
                <a:blip r:embed="rId4"/>
              </a:buBlip>
              <a:defRPr kumimoji="1" sz="2400" kern="1200">
                <a:solidFill>
                  <a:schemeClr val="tx1"/>
                </a:solidFill>
                <a:latin typeface="+mn-lt"/>
                <a:ea typeface="+mn-ea"/>
                <a:cs typeface="+mn-cs"/>
              </a:defRPr>
            </a:lvl4pPr>
            <a:lvl5pPr marL="1941513" indent="-336550" algn="l" defTabSz="912813" rtl="0" eaLnBrk="1" fontAlgn="base" hangingPunct="1">
              <a:lnSpc>
                <a:spcPct val="90000"/>
              </a:lnSpc>
              <a:spcBef>
                <a:spcPct val="20000"/>
              </a:spcBef>
              <a:spcAft>
                <a:spcPct val="0"/>
              </a:spcAft>
              <a:buBlip>
                <a:blip r:embed="rId4"/>
              </a:buBlip>
              <a:defRPr kumimoji="1"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Wingdings" panose="05000000000000000000" pitchFamily="2" charset="2"/>
              <a:buNone/>
              <a:defRPr/>
            </a:pPr>
            <a:endParaRPr lang="en-US" altLang="ja-JP" sz="1400" dirty="0"/>
          </a:p>
          <a:p>
            <a:pPr marL="0" indent="0">
              <a:buFont typeface="Wingdings" panose="05000000000000000000" pitchFamily="2" charset="2"/>
              <a:buNone/>
              <a:defRPr/>
            </a:pPr>
            <a:r>
              <a:rPr lang="ja-JP" altLang="en-US" sz="3600" dirty="0"/>
              <a:t>　　　　医療記録が精査されているか？</a:t>
            </a:r>
            <a:endParaRPr lang="en-US" altLang="ja-JP" sz="3600" dirty="0"/>
          </a:p>
          <a:p>
            <a:pPr marL="0" indent="0">
              <a:buFont typeface="Wingdings" panose="05000000000000000000" pitchFamily="2" charset="2"/>
              <a:buNone/>
              <a:defRPr/>
            </a:pPr>
            <a:r>
              <a:rPr lang="ja-JP" altLang="en-US" sz="3600" dirty="0"/>
              <a:t>　　　＋　ヒアリングに漏れがないか？</a:t>
            </a:r>
            <a:endParaRPr lang="en-US" altLang="ja-JP" sz="3600" dirty="0"/>
          </a:p>
          <a:p>
            <a:pPr marL="0" indent="0">
              <a:buFont typeface="Wingdings" panose="05000000000000000000" pitchFamily="2" charset="2"/>
              <a:buNone/>
              <a:defRPr/>
            </a:pPr>
            <a:endParaRPr lang="en-US" altLang="ja-JP" sz="1600" dirty="0"/>
          </a:p>
        </p:txBody>
      </p:sp>
      <p:sp>
        <p:nvSpPr>
          <p:cNvPr id="5" name="正方形/長方形 4"/>
          <p:cNvSpPr/>
          <p:nvPr/>
        </p:nvSpPr>
        <p:spPr>
          <a:xfrm>
            <a:off x="5557838" y="6594475"/>
            <a:ext cx="3454400" cy="295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ja-JP" altLang="en-US" dirty="0">
                <a:solidFill>
                  <a:schemeClr val="bg2">
                    <a:lumMod val="50000"/>
                    <a:lumOff val="50000"/>
                  </a:schemeClr>
                </a:solidFill>
              </a:rPr>
              <a:t>仁邦法律事務所 桑原博道</a:t>
            </a:r>
          </a:p>
        </p:txBody>
      </p:sp>
      <p:sp>
        <p:nvSpPr>
          <p:cNvPr id="6" name="コンテンツ プレースホルダー 2"/>
          <p:cNvSpPr txBox="1">
            <a:spLocks/>
          </p:cNvSpPr>
          <p:nvPr/>
        </p:nvSpPr>
        <p:spPr bwMode="auto">
          <a:xfrm>
            <a:off x="443835" y="1157726"/>
            <a:ext cx="8237984" cy="337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96875" indent="-396875" algn="l" defTabSz="912813" rtl="0" eaLnBrk="1" fontAlgn="base" hangingPunct="1">
              <a:lnSpc>
                <a:spcPct val="90000"/>
              </a:lnSpc>
              <a:spcBef>
                <a:spcPct val="20000"/>
              </a:spcBef>
              <a:spcAft>
                <a:spcPct val="0"/>
              </a:spcAft>
              <a:buBlip>
                <a:blip r:embed="rId3"/>
              </a:buBlip>
              <a:defRPr kumimoji="1" sz="3200" kern="1200">
                <a:solidFill>
                  <a:schemeClr val="tx1"/>
                </a:solidFill>
                <a:latin typeface="+mn-lt"/>
                <a:ea typeface="+mn-ea"/>
                <a:cs typeface="+mn-cs"/>
              </a:defRPr>
            </a:lvl1pPr>
            <a:lvl2pPr marL="914400" indent="-396875" algn="l" defTabSz="912813" rtl="0" eaLnBrk="1" fontAlgn="base" hangingPunct="1">
              <a:lnSpc>
                <a:spcPct val="90000"/>
              </a:lnSpc>
              <a:spcBef>
                <a:spcPct val="20000"/>
              </a:spcBef>
              <a:spcAft>
                <a:spcPct val="0"/>
              </a:spcAft>
              <a:buBlip>
                <a:blip r:embed="rId4"/>
              </a:buBlip>
              <a:defRPr kumimoji="1" sz="2800" kern="1200">
                <a:solidFill>
                  <a:schemeClr val="tx1"/>
                </a:solidFill>
                <a:latin typeface="+mn-lt"/>
                <a:ea typeface="+mn-ea"/>
                <a:cs typeface="+mn-cs"/>
              </a:defRPr>
            </a:lvl2pPr>
            <a:lvl3pPr marL="1258888" indent="-344488" algn="l" defTabSz="912813" rtl="0" eaLnBrk="1" fontAlgn="base" hangingPunct="1">
              <a:lnSpc>
                <a:spcPct val="90000"/>
              </a:lnSpc>
              <a:spcBef>
                <a:spcPct val="20000"/>
              </a:spcBef>
              <a:spcAft>
                <a:spcPct val="0"/>
              </a:spcAft>
              <a:buBlip>
                <a:blip r:embed="rId4"/>
              </a:buBlip>
              <a:defRPr kumimoji="1" sz="2400" kern="1200">
                <a:solidFill>
                  <a:schemeClr val="tx1"/>
                </a:solidFill>
                <a:latin typeface="+mn-lt"/>
                <a:ea typeface="+mn-ea"/>
                <a:cs typeface="+mn-cs"/>
              </a:defRPr>
            </a:lvl3pPr>
            <a:lvl4pPr marL="1604963" indent="-346075" algn="l" defTabSz="912813" rtl="0" eaLnBrk="1" fontAlgn="base" hangingPunct="1">
              <a:lnSpc>
                <a:spcPct val="90000"/>
              </a:lnSpc>
              <a:spcBef>
                <a:spcPct val="20000"/>
              </a:spcBef>
              <a:spcAft>
                <a:spcPct val="0"/>
              </a:spcAft>
              <a:buBlip>
                <a:blip r:embed="rId4"/>
              </a:buBlip>
              <a:defRPr kumimoji="1" sz="2400" kern="1200">
                <a:solidFill>
                  <a:schemeClr val="tx1"/>
                </a:solidFill>
                <a:latin typeface="+mn-lt"/>
                <a:ea typeface="+mn-ea"/>
                <a:cs typeface="+mn-cs"/>
              </a:defRPr>
            </a:lvl4pPr>
            <a:lvl5pPr marL="1941513" indent="-336550" algn="l" defTabSz="912813" rtl="0" eaLnBrk="1" fontAlgn="base" hangingPunct="1">
              <a:lnSpc>
                <a:spcPct val="90000"/>
              </a:lnSpc>
              <a:spcBef>
                <a:spcPct val="20000"/>
              </a:spcBef>
              <a:spcAft>
                <a:spcPct val="0"/>
              </a:spcAft>
              <a:buBlip>
                <a:blip r:embed="rId4"/>
              </a:buBlip>
              <a:defRPr kumimoji="1"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Tx/>
              <a:buNone/>
            </a:pPr>
            <a:r>
              <a:rPr lang="ja-JP" altLang="en-US" sz="3600" dirty="0"/>
              <a:t>　医療事故調査報告書が引用された裁判例１１例のうち、９例が「臨床経過」の記載を引用していた</a:t>
            </a:r>
            <a:endParaRPr lang="en-US" altLang="ja-JP" sz="3600" dirty="0"/>
          </a:p>
          <a:p>
            <a:pPr marL="0" indent="0">
              <a:buFontTx/>
              <a:buNone/>
            </a:pPr>
            <a:r>
              <a:rPr lang="ja-JP" altLang="en-US" sz="2800" i="1" dirty="0">
                <a:solidFill>
                  <a:schemeClr val="tx1">
                    <a:lumMod val="85000"/>
                    <a:lumOff val="15000"/>
                  </a:schemeClr>
                </a:solidFill>
                <a:latin typeface="+mn-ea"/>
              </a:rPr>
              <a:t>桑原博道・墨岡亮</a:t>
            </a:r>
            <a:endParaRPr lang="en-US" altLang="ja-JP" sz="2800" i="1" dirty="0">
              <a:solidFill>
                <a:schemeClr val="tx1">
                  <a:lumMod val="85000"/>
                  <a:lumOff val="15000"/>
                </a:schemeClr>
              </a:solidFill>
              <a:latin typeface="+mn-ea"/>
            </a:endParaRPr>
          </a:p>
          <a:p>
            <a:pPr marL="0" indent="0">
              <a:buFontTx/>
              <a:buNone/>
            </a:pPr>
            <a:r>
              <a:rPr lang="ja-JP" altLang="en-US" sz="2800" i="1" dirty="0">
                <a:solidFill>
                  <a:schemeClr val="tx1">
                    <a:lumMod val="85000"/>
                    <a:lumOff val="15000"/>
                  </a:schemeClr>
                </a:solidFill>
                <a:latin typeface="+mn-ea"/>
              </a:rPr>
              <a:t>「医療事故調査報告書の記述は、日本の裁判所における民事訴訟の判決の中で、どのように引用されたか」</a:t>
            </a:r>
            <a:endParaRPr lang="en-US" altLang="ja-JP" sz="2800" i="1" dirty="0">
              <a:solidFill>
                <a:schemeClr val="tx1">
                  <a:lumMod val="85000"/>
                  <a:lumOff val="15000"/>
                </a:schemeClr>
              </a:solidFill>
              <a:latin typeface="+mn-ea"/>
            </a:endParaRPr>
          </a:p>
          <a:p>
            <a:pPr marL="0" indent="0">
              <a:buFontTx/>
              <a:buNone/>
            </a:pPr>
            <a:r>
              <a:rPr lang="ja-JP" altLang="en-US" sz="2800" i="1" dirty="0">
                <a:solidFill>
                  <a:schemeClr val="tx1">
                    <a:lumMod val="85000"/>
                    <a:lumOff val="15000"/>
                  </a:schemeClr>
                </a:solidFill>
                <a:latin typeface="+mn-ea"/>
              </a:rPr>
              <a:t>（安全医学第１２巻第１・２号ｐ２３～２９）</a:t>
            </a:r>
            <a:endParaRPr lang="en-US" altLang="ja-JP" i="1" dirty="0"/>
          </a:p>
        </p:txBody>
      </p:sp>
    </p:spTree>
    <p:extLst>
      <p:ext uri="{BB962C8B-B14F-4D97-AF65-F5344CB8AC3E}">
        <p14:creationId xmlns:p14="http://schemas.microsoft.com/office/powerpoint/2010/main" val="359076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ssolve">
                                      <p:cBhvr>
                                        <p:cTn id="10" dur="500"/>
                                        <p:tgtEl>
                                          <p:spTgt spid="6">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dissolve">
                                      <p:cBhvr>
                                        <p:cTn id="13" dur="500"/>
                                        <p:tgtEl>
                                          <p:spTgt spid="6">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dissolv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
                                            <p:bg/>
                                          </p:spTgt>
                                        </p:tgtEl>
                                        <p:attrNameLst>
                                          <p:attrName>style.visibility</p:attrName>
                                        </p:attrNameLst>
                                      </p:cBhvr>
                                      <p:to>
                                        <p:strVal val="visible"/>
                                      </p:to>
                                    </p:set>
                                    <p:animEffect transition="in" filter="dissolve">
                                      <p:cBhvr>
                                        <p:cTn id="21" dur="500"/>
                                        <p:tgtEl>
                                          <p:spTgt spid="4">
                                            <p:bg/>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dissolve">
                                      <p:cBhvr>
                                        <p:cTn id="24" dur="500"/>
                                        <p:tgtEl>
                                          <p:spTgt spid="4">
                                            <p:txEl>
                                              <p:pRg st="1" end="1"/>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dissolve">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コンテンツ プレースホルダー 2"/>
          <p:cNvSpPr>
            <a:spLocks noGrp="1"/>
          </p:cNvSpPr>
          <p:nvPr>
            <p:ph idx="1"/>
          </p:nvPr>
        </p:nvSpPr>
        <p:spPr>
          <a:xfrm>
            <a:off x="0" y="0"/>
            <a:ext cx="9143999" cy="6858000"/>
          </a:xfrm>
          <a:solidFill>
            <a:schemeClr val="tx1"/>
          </a:solidFill>
          <a:ln w="31750">
            <a:noFill/>
          </a:ln>
        </p:spPr>
        <p:txBody>
          <a:bodyPr/>
          <a:lstStyle/>
          <a:p>
            <a:pPr marL="0" indent="0">
              <a:spcBef>
                <a:spcPts val="1800"/>
              </a:spcBef>
              <a:buFont typeface="Wingdings" panose="05000000000000000000" pitchFamily="2" charset="2"/>
              <a:buNone/>
            </a:pPr>
            <a:r>
              <a:rPr lang="ja-JP" altLang="en-US" sz="1400" dirty="0">
                <a:solidFill>
                  <a:schemeClr val="bg2"/>
                </a:solidFill>
              </a:rPr>
              <a:t>　</a:t>
            </a:r>
            <a:endParaRPr lang="en-US" altLang="ja-JP" sz="1400" dirty="0">
              <a:solidFill>
                <a:schemeClr val="bg2"/>
              </a:solidFill>
            </a:endParaRPr>
          </a:p>
          <a:p>
            <a:pPr marL="0" indent="0">
              <a:spcBef>
                <a:spcPts val="0"/>
              </a:spcBef>
              <a:buFont typeface="Wingdings" panose="05000000000000000000" pitchFamily="2" charset="2"/>
              <a:buNone/>
            </a:pPr>
            <a:r>
              <a:rPr lang="ja-JP" altLang="en-US" sz="2800" dirty="0">
                <a:solidFill>
                  <a:schemeClr val="bg2"/>
                </a:solidFill>
                <a:effectLst/>
              </a:rPr>
              <a:t>　</a:t>
            </a:r>
            <a:r>
              <a:rPr lang="ja-JP" altLang="en-US" dirty="0">
                <a:solidFill>
                  <a:schemeClr val="bg2"/>
                </a:solidFill>
                <a:effectLst/>
              </a:rPr>
              <a:t>Ｐｔ：Ｆ（妊娠５Ｗ）　　　Ｈｓｐ：市立病院</a:t>
            </a:r>
            <a:endParaRPr lang="en-US" altLang="ja-JP" dirty="0">
              <a:solidFill>
                <a:schemeClr val="bg2"/>
              </a:solidFill>
              <a:effectLst/>
            </a:endParaRPr>
          </a:p>
          <a:p>
            <a:pPr marL="0" indent="0">
              <a:spcBef>
                <a:spcPts val="600"/>
              </a:spcBef>
              <a:buFont typeface="Wingdings" panose="05000000000000000000" pitchFamily="2" charset="2"/>
              <a:buNone/>
            </a:pPr>
            <a:r>
              <a:rPr lang="ja-JP" altLang="en-US" dirty="0">
                <a:solidFill>
                  <a:schemeClr val="bg2"/>
                </a:solidFill>
                <a:effectLst/>
              </a:rPr>
              <a:t>　</a:t>
            </a:r>
            <a:r>
              <a:rPr lang="en-US" altLang="ja-JP" dirty="0">
                <a:solidFill>
                  <a:schemeClr val="bg2"/>
                </a:solidFill>
                <a:effectLst/>
              </a:rPr>
              <a:t>2007</a:t>
            </a:r>
            <a:r>
              <a:rPr lang="ja-JP" altLang="en-US" dirty="0">
                <a:solidFill>
                  <a:schemeClr val="bg2"/>
                </a:solidFill>
                <a:effectLst/>
              </a:rPr>
              <a:t>（</a:t>
            </a:r>
            <a:r>
              <a:rPr lang="en-US" altLang="ja-JP" dirty="0">
                <a:solidFill>
                  <a:schemeClr val="bg2"/>
                </a:solidFill>
                <a:effectLst/>
              </a:rPr>
              <a:t>H19</a:t>
            </a:r>
            <a:r>
              <a:rPr lang="ja-JP" altLang="en-US" dirty="0">
                <a:solidFill>
                  <a:schemeClr val="bg2"/>
                </a:solidFill>
                <a:effectLst/>
              </a:rPr>
              <a:t>）</a:t>
            </a:r>
            <a:endParaRPr lang="en-US" altLang="ja-JP" dirty="0">
              <a:solidFill>
                <a:schemeClr val="bg2"/>
              </a:solidFill>
              <a:effectLst/>
            </a:endParaRPr>
          </a:p>
          <a:p>
            <a:pPr marL="0" indent="0">
              <a:spcBef>
                <a:spcPts val="600"/>
              </a:spcBef>
              <a:buFont typeface="Wingdings" panose="05000000000000000000" pitchFamily="2" charset="2"/>
              <a:buNone/>
            </a:pPr>
            <a:r>
              <a:rPr lang="ja-JP" altLang="en-US" dirty="0">
                <a:solidFill>
                  <a:schemeClr val="bg2"/>
                </a:solidFill>
                <a:effectLst/>
              </a:rPr>
              <a:t>　</a:t>
            </a:r>
            <a:r>
              <a:rPr lang="en-US" altLang="ja-JP" dirty="0">
                <a:solidFill>
                  <a:schemeClr val="bg2"/>
                </a:solidFill>
                <a:effectLst/>
              </a:rPr>
              <a:t>10/3</a:t>
            </a:r>
            <a:r>
              <a:rPr lang="ja-JP" altLang="en-US" dirty="0">
                <a:solidFill>
                  <a:schemeClr val="bg2"/>
                </a:solidFill>
                <a:effectLst/>
              </a:rPr>
              <a:t>　外来　不正性器出血（－） 下腹部痛（－）</a:t>
            </a:r>
            <a:endParaRPr lang="en-US" altLang="ja-JP" dirty="0">
              <a:solidFill>
                <a:schemeClr val="bg2"/>
              </a:solidFill>
              <a:effectLst/>
            </a:endParaRPr>
          </a:p>
          <a:p>
            <a:pPr marL="0" indent="0">
              <a:spcBef>
                <a:spcPts val="600"/>
              </a:spcBef>
              <a:buFont typeface="Wingdings" panose="05000000000000000000" pitchFamily="2" charset="2"/>
              <a:buNone/>
            </a:pPr>
            <a:r>
              <a:rPr lang="ja-JP" altLang="en-US" dirty="0">
                <a:solidFill>
                  <a:schemeClr val="bg2"/>
                </a:solidFill>
                <a:effectLst/>
              </a:rPr>
              <a:t>　　</a:t>
            </a:r>
            <a:r>
              <a:rPr lang="en-US" altLang="ja-JP" dirty="0">
                <a:solidFill>
                  <a:schemeClr val="bg2"/>
                </a:solidFill>
                <a:effectLst/>
              </a:rPr>
              <a:t>12</a:t>
            </a:r>
            <a:r>
              <a:rPr lang="ja-JP" altLang="en-US" dirty="0">
                <a:solidFill>
                  <a:schemeClr val="bg2"/>
                </a:solidFill>
                <a:effectLst/>
              </a:rPr>
              <a:t>：</a:t>
            </a:r>
            <a:r>
              <a:rPr lang="en-US" altLang="ja-JP" dirty="0">
                <a:solidFill>
                  <a:schemeClr val="bg2"/>
                </a:solidFill>
                <a:effectLst/>
              </a:rPr>
              <a:t>40</a:t>
            </a:r>
            <a:r>
              <a:rPr lang="ja-JP" altLang="en-US" dirty="0">
                <a:solidFill>
                  <a:schemeClr val="bg2"/>
                </a:solidFill>
                <a:effectLst/>
              </a:rPr>
              <a:t>　</a:t>
            </a:r>
            <a:r>
              <a:rPr lang="en-US" altLang="ja-JP" dirty="0">
                <a:solidFill>
                  <a:schemeClr val="bg2"/>
                </a:solidFill>
                <a:effectLst/>
              </a:rPr>
              <a:t>【</a:t>
            </a:r>
            <a:r>
              <a:rPr lang="ja-JP" altLang="en-US" dirty="0">
                <a:solidFill>
                  <a:schemeClr val="bg2"/>
                </a:solidFill>
                <a:effectLst/>
              </a:rPr>
              <a:t>ｴｺｰ</a:t>
            </a:r>
            <a:r>
              <a:rPr lang="en-US" altLang="ja-JP" dirty="0">
                <a:solidFill>
                  <a:schemeClr val="bg2"/>
                </a:solidFill>
                <a:effectLst/>
              </a:rPr>
              <a:t>】</a:t>
            </a:r>
            <a:r>
              <a:rPr lang="ja-JP" altLang="en-US" dirty="0">
                <a:solidFill>
                  <a:schemeClr val="bg2"/>
                </a:solidFill>
                <a:effectLst/>
              </a:rPr>
              <a:t>右卵巣周囲にあやしい</a:t>
            </a:r>
            <a:r>
              <a:rPr lang="en-US" altLang="ja-JP" dirty="0">
                <a:solidFill>
                  <a:schemeClr val="bg2"/>
                </a:solidFill>
                <a:effectLst/>
              </a:rPr>
              <a:t>mass</a:t>
            </a:r>
            <a:r>
              <a:rPr lang="ja-JP" altLang="en-US" dirty="0">
                <a:solidFill>
                  <a:schemeClr val="bg2"/>
                </a:solidFill>
                <a:effectLst/>
              </a:rPr>
              <a:t>　</a:t>
            </a:r>
            <a:endParaRPr lang="en-US" altLang="ja-JP" dirty="0">
              <a:solidFill>
                <a:schemeClr val="bg2"/>
              </a:solidFill>
              <a:effectLst/>
            </a:endParaRPr>
          </a:p>
          <a:p>
            <a:pPr marL="0" indent="0">
              <a:spcBef>
                <a:spcPts val="600"/>
              </a:spcBef>
              <a:buFont typeface="Wingdings" panose="05000000000000000000" pitchFamily="2" charset="2"/>
              <a:buNone/>
            </a:pPr>
            <a:r>
              <a:rPr lang="ja-JP" altLang="en-US" dirty="0">
                <a:solidFill>
                  <a:schemeClr val="bg2"/>
                </a:solidFill>
              </a:rPr>
              <a:t>　　　　　　　　　　　　　　　　　　　　　　　　　　</a:t>
            </a:r>
            <a:r>
              <a:rPr lang="ja-JP" altLang="en-US" dirty="0">
                <a:solidFill>
                  <a:schemeClr val="bg2"/>
                </a:solidFill>
                <a:effectLst/>
              </a:rPr>
              <a:t>⇒帰 宅</a:t>
            </a:r>
            <a:endParaRPr lang="en-US" altLang="ja-JP" dirty="0">
              <a:solidFill>
                <a:schemeClr val="bg2"/>
              </a:solidFill>
              <a:effectLst/>
            </a:endParaRPr>
          </a:p>
          <a:p>
            <a:pPr marL="0" indent="0">
              <a:spcBef>
                <a:spcPts val="600"/>
              </a:spcBef>
              <a:buFont typeface="Wingdings" panose="05000000000000000000" pitchFamily="2" charset="2"/>
              <a:buNone/>
            </a:pPr>
            <a:r>
              <a:rPr lang="ja-JP" altLang="en-US" dirty="0">
                <a:solidFill>
                  <a:schemeClr val="bg2"/>
                </a:solidFill>
                <a:effectLst/>
              </a:rPr>
              <a:t>　　</a:t>
            </a:r>
            <a:r>
              <a:rPr lang="en-US" altLang="ja-JP" dirty="0">
                <a:solidFill>
                  <a:schemeClr val="bg2"/>
                </a:solidFill>
                <a:effectLst/>
              </a:rPr>
              <a:t>16</a:t>
            </a:r>
            <a:r>
              <a:rPr lang="ja-JP" altLang="en-US" dirty="0">
                <a:solidFill>
                  <a:schemeClr val="bg2"/>
                </a:solidFill>
                <a:effectLst/>
              </a:rPr>
              <a:t>：</a:t>
            </a:r>
            <a:r>
              <a:rPr lang="en-US" altLang="ja-JP" dirty="0">
                <a:solidFill>
                  <a:schemeClr val="bg2"/>
                </a:solidFill>
                <a:effectLst/>
              </a:rPr>
              <a:t>03</a:t>
            </a:r>
            <a:r>
              <a:rPr lang="ja-JP" altLang="en-US" dirty="0">
                <a:solidFill>
                  <a:schemeClr val="bg2"/>
                </a:solidFill>
                <a:effectLst/>
              </a:rPr>
              <a:t>　</a:t>
            </a:r>
            <a:r>
              <a:rPr lang="en-US" altLang="ja-JP" dirty="0">
                <a:solidFill>
                  <a:schemeClr val="bg2"/>
                </a:solidFill>
                <a:effectLst/>
              </a:rPr>
              <a:t>【</a:t>
            </a:r>
            <a:r>
              <a:rPr lang="ja-JP" altLang="en-US" dirty="0">
                <a:solidFill>
                  <a:schemeClr val="bg2"/>
                </a:solidFill>
                <a:effectLst/>
              </a:rPr>
              <a:t>尿</a:t>
            </a:r>
            <a:r>
              <a:rPr lang="en-US" altLang="ja-JP" dirty="0">
                <a:solidFill>
                  <a:schemeClr val="bg2"/>
                </a:solidFill>
                <a:effectLst/>
              </a:rPr>
              <a:t>βhCG】25290IU/mL</a:t>
            </a:r>
          </a:p>
          <a:p>
            <a:pPr marL="0" indent="0">
              <a:spcBef>
                <a:spcPts val="600"/>
              </a:spcBef>
              <a:buFont typeface="Wingdings" panose="05000000000000000000" pitchFamily="2" charset="2"/>
              <a:buNone/>
            </a:pPr>
            <a:r>
              <a:rPr lang="ja-JP" altLang="en-US" dirty="0">
                <a:solidFill>
                  <a:schemeClr val="bg2"/>
                </a:solidFill>
                <a:effectLst/>
              </a:rPr>
              <a:t>　</a:t>
            </a:r>
            <a:r>
              <a:rPr lang="en-US" altLang="ja-JP" dirty="0">
                <a:solidFill>
                  <a:schemeClr val="bg2"/>
                </a:solidFill>
                <a:effectLst/>
              </a:rPr>
              <a:t>10/4</a:t>
            </a:r>
            <a:r>
              <a:rPr lang="ja-JP" altLang="en-US" dirty="0">
                <a:solidFill>
                  <a:schemeClr val="bg2"/>
                </a:solidFill>
                <a:effectLst/>
              </a:rPr>
              <a:t>　</a:t>
            </a:r>
            <a:r>
              <a:rPr lang="en-US" altLang="ja-JP" dirty="0">
                <a:solidFill>
                  <a:schemeClr val="bg2"/>
                </a:solidFill>
                <a:effectLst/>
              </a:rPr>
              <a:t>9</a:t>
            </a:r>
            <a:r>
              <a:rPr lang="ja-JP" altLang="en-US" dirty="0">
                <a:solidFill>
                  <a:schemeClr val="bg2"/>
                </a:solidFill>
                <a:effectLst/>
              </a:rPr>
              <a:t>：</a:t>
            </a:r>
            <a:r>
              <a:rPr lang="en-US" altLang="ja-JP" dirty="0">
                <a:solidFill>
                  <a:schemeClr val="bg2"/>
                </a:solidFill>
                <a:effectLst/>
              </a:rPr>
              <a:t>00</a:t>
            </a:r>
            <a:r>
              <a:rPr lang="ja-JP" altLang="en-US" dirty="0">
                <a:solidFill>
                  <a:schemeClr val="bg2"/>
                </a:solidFill>
                <a:effectLst/>
              </a:rPr>
              <a:t>　</a:t>
            </a:r>
            <a:r>
              <a:rPr lang="en-US" altLang="ja-JP" dirty="0">
                <a:solidFill>
                  <a:schemeClr val="bg2"/>
                </a:solidFill>
                <a:effectLst/>
              </a:rPr>
              <a:t>Pt</a:t>
            </a:r>
            <a:r>
              <a:rPr lang="ja-JP" altLang="en-US" dirty="0">
                <a:solidFill>
                  <a:schemeClr val="bg2"/>
                </a:solidFill>
                <a:effectLst/>
              </a:rPr>
              <a:t>→</a:t>
            </a:r>
            <a:r>
              <a:rPr lang="en-US" altLang="ja-JP" dirty="0">
                <a:solidFill>
                  <a:schemeClr val="bg2"/>
                </a:solidFill>
                <a:effectLst/>
              </a:rPr>
              <a:t>Ns</a:t>
            </a:r>
            <a:r>
              <a:rPr lang="ja-JP" altLang="en-US" dirty="0">
                <a:solidFill>
                  <a:schemeClr val="bg2"/>
                </a:solidFill>
                <a:effectLst/>
              </a:rPr>
              <a:t>：</a:t>
            </a:r>
            <a:r>
              <a:rPr lang="en-US" altLang="ja-JP" dirty="0">
                <a:solidFill>
                  <a:schemeClr val="bg2"/>
                </a:solidFill>
                <a:effectLst/>
              </a:rPr>
              <a:t>TEL</a:t>
            </a:r>
            <a:r>
              <a:rPr lang="ja-JP" altLang="en-US" dirty="0">
                <a:solidFill>
                  <a:schemeClr val="bg2"/>
                </a:solidFill>
                <a:effectLst/>
              </a:rPr>
              <a:t>「腹痛」　</a:t>
            </a:r>
            <a:r>
              <a:rPr lang="en-US" altLang="ja-JP" dirty="0">
                <a:solidFill>
                  <a:schemeClr val="bg2"/>
                </a:solidFill>
                <a:effectLst/>
              </a:rPr>
              <a:t>Ns</a:t>
            </a:r>
            <a:r>
              <a:rPr lang="ja-JP" altLang="en-US" dirty="0">
                <a:solidFill>
                  <a:schemeClr val="bg2"/>
                </a:solidFill>
                <a:effectLst/>
              </a:rPr>
              <a:t>→</a:t>
            </a:r>
            <a:r>
              <a:rPr lang="en-US" altLang="ja-JP" dirty="0">
                <a:solidFill>
                  <a:schemeClr val="bg2"/>
                </a:solidFill>
                <a:effectLst/>
              </a:rPr>
              <a:t>Pt</a:t>
            </a:r>
            <a:r>
              <a:rPr lang="ja-JP" altLang="en-US" dirty="0">
                <a:solidFill>
                  <a:schemeClr val="bg2"/>
                </a:solidFill>
                <a:effectLst/>
              </a:rPr>
              <a:t>：「</a:t>
            </a:r>
            <a:r>
              <a:rPr lang="ja-JP" altLang="en-US" dirty="0">
                <a:solidFill>
                  <a:srgbClr val="C00000"/>
                </a:solidFill>
                <a:effectLst/>
              </a:rPr>
              <a:t>来院を</a:t>
            </a:r>
            <a:r>
              <a:rPr lang="ja-JP" altLang="en-US" dirty="0">
                <a:solidFill>
                  <a:schemeClr val="bg2"/>
                </a:solidFill>
                <a:effectLst/>
              </a:rPr>
              <a:t>」</a:t>
            </a:r>
            <a:endParaRPr lang="en-US" altLang="ja-JP" dirty="0">
              <a:solidFill>
                <a:schemeClr val="bg2"/>
              </a:solidFill>
              <a:effectLst/>
            </a:endParaRPr>
          </a:p>
          <a:p>
            <a:pPr marL="0" indent="0">
              <a:spcBef>
                <a:spcPts val="600"/>
              </a:spcBef>
              <a:buFont typeface="Wingdings" panose="05000000000000000000" pitchFamily="2" charset="2"/>
              <a:buNone/>
            </a:pPr>
            <a:r>
              <a:rPr lang="ja-JP" altLang="en-US" dirty="0">
                <a:solidFill>
                  <a:schemeClr val="bg2"/>
                </a:solidFill>
                <a:effectLst/>
              </a:rPr>
              <a:t>　　</a:t>
            </a:r>
            <a:endParaRPr lang="en-US" altLang="ja-JP" dirty="0">
              <a:solidFill>
                <a:schemeClr val="bg2"/>
              </a:solidFill>
              <a:effectLst/>
            </a:endParaRPr>
          </a:p>
          <a:p>
            <a:pPr marL="0" indent="0">
              <a:spcBef>
                <a:spcPts val="600"/>
              </a:spcBef>
              <a:buFont typeface="Wingdings" panose="05000000000000000000" pitchFamily="2" charset="2"/>
              <a:buNone/>
            </a:pPr>
            <a:r>
              <a:rPr lang="en-US" altLang="ja-JP" dirty="0">
                <a:solidFill>
                  <a:schemeClr val="bg2"/>
                </a:solidFill>
              </a:rPr>
              <a:t>   </a:t>
            </a:r>
            <a:r>
              <a:rPr lang="en-US" altLang="ja-JP" dirty="0" err="1">
                <a:solidFill>
                  <a:schemeClr val="bg2"/>
                </a:solidFill>
                <a:effectLst/>
              </a:rPr>
              <a:t>Dr</a:t>
            </a:r>
            <a:r>
              <a:rPr lang="ja-JP" altLang="en-US" dirty="0">
                <a:solidFill>
                  <a:schemeClr val="bg2"/>
                </a:solidFill>
                <a:effectLst/>
              </a:rPr>
              <a:t>→ｸﾗｰｸ→</a:t>
            </a:r>
            <a:r>
              <a:rPr lang="en-US" altLang="ja-JP" dirty="0">
                <a:solidFill>
                  <a:schemeClr val="bg2"/>
                </a:solidFill>
                <a:effectLst/>
              </a:rPr>
              <a:t>Pt</a:t>
            </a:r>
            <a:r>
              <a:rPr lang="ja-JP" altLang="en-US" dirty="0">
                <a:solidFill>
                  <a:schemeClr val="bg2"/>
                </a:solidFill>
                <a:effectLst/>
              </a:rPr>
              <a:t>：</a:t>
            </a:r>
            <a:r>
              <a:rPr lang="en-US" altLang="ja-JP" dirty="0">
                <a:solidFill>
                  <a:schemeClr val="bg2"/>
                </a:solidFill>
                <a:effectLst/>
              </a:rPr>
              <a:t>TEL</a:t>
            </a:r>
          </a:p>
          <a:p>
            <a:pPr marL="176213" indent="-176213">
              <a:spcBef>
                <a:spcPts val="600"/>
              </a:spcBef>
              <a:buFont typeface="Wingdings" panose="05000000000000000000" pitchFamily="2" charset="2"/>
              <a:buNone/>
            </a:pPr>
            <a:r>
              <a:rPr lang="ja-JP" altLang="en-US" dirty="0">
                <a:solidFill>
                  <a:schemeClr val="bg2"/>
                </a:solidFill>
                <a:effectLst/>
              </a:rPr>
              <a:t>　「検査結果が良くないので，診察においで下さいとの　 事ですので，</a:t>
            </a:r>
            <a:r>
              <a:rPr lang="en-US" altLang="ja-JP" dirty="0">
                <a:solidFill>
                  <a:schemeClr val="bg2"/>
                </a:solidFill>
                <a:effectLst/>
              </a:rPr>
              <a:t>11</a:t>
            </a:r>
            <a:r>
              <a:rPr lang="ja-JP" altLang="en-US" dirty="0">
                <a:solidFill>
                  <a:schemeClr val="bg2"/>
                </a:solidFill>
                <a:effectLst/>
              </a:rPr>
              <a:t>時までにお越し頂けますか」</a:t>
            </a:r>
            <a:endParaRPr lang="en-US" altLang="ja-JP" dirty="0">
              <a:solidFill>
                <a:schemeClr val="bg2"/>
              </a:solidFill>
              <a:effectLst/>
            </a:endParaRPr>
          </a:p>
          <a:p>
            <a:pPr marL="0" indent="0">
              <a:spcBef>
                <a:spcPts val="600"/>
              </a:spcBef>
              <a:buFont typeface="Wingdings" panose="05000000000000000000" pitchFamily="2" charset="2"/>
              <a:buNone/>
            </a:pPr>
            <a:r>
              <a:rPr lang="ja-JP" altLang="en-US" dirty="0">
                <a:solidFill>
                  <a:schemeClr val="bg2"/>
                </a:solidFill>
                <a:effectLst/>
              </a:rPr>
              <a:t>　</a:t>
            </a:r>
            <a:r>
              <a:rPr lang="en-US" altLang="ja-JP" dirty="0">
                <a:solidFill>
                  <a:schemeClr val="bg2"/>
                </a:solidFill>
                <a:effectLst/>
              </a:rPr>
              <a:t>14</a:t>
            </a:r>
            <a:r>
              <a:rPr lang="ja-JP" altLang="en-US" dirty="0">
                <a:solidFill>
                  <a:schemeClr val="bg2"/>
                </a:solidFill>
                <a:effectLst/>
              </a:rPr>
              <a:t>：</a:t>
            </a:r>
            <a:r>
              <a:rPr lang="en-US" altLang="ja-JP" dirty="0">
                <a:solidFill>
                  <a:schemeClr val="bg2"/>
                </a:solidFill>
                <a:effectLst/>
              </a:rPr>
              <a:t>05</a:t>
            </a:r>
            <a:r>
              <a:rPr lang="ja-JP" altLang="en-US" dirty="0">
                <a:solidFill>
                  <a:schemeClr val="bg2"/>
                </a:solidFill>
                <a:effectLst/>
              </a:rPr>
              <a:t>　病院到着（救急車）</a:t>
            </a:r>
            <a:endParaRPr lang="en-US" altLang="ja-JP" dirty="0">
              <a:solidFill>
                <a:schemeClr val="bg2"/>
              </a:solidFill>
              <a:effectLst/>
            </a:endParaRPr>
          </a:p>
          <a:p>
            <a:pPr marL="0" indent="0">
              <a:buFont typeface="Wingdings" panose="05000000000000000000" pitchFamily="2" charset="2"/>
              <a:buNone/>
            </a:pPr>
            <a:r>
              <a:rPr lang="ja-JP" altLang="en-US" dirty="0">
                <a:solidFill>
                  <a:schemeClr val="bg2"/>
                </a:solidFill>
              </a:rPr>
              <a:t>　⇒</a:t>
            </a:r>
            <a:r>
              <a:rPr lang="ja-JP" altLang="en-US" dirty="0">
                <a:solidFill>
                  <a:srgbClr val="C00000"/>
                </a:solidFill>
              </a:rPr>
              <a:t>死亡</a:t>
            </a:r>
            <a:endParaRPr lang="ja-JP" altLang="en-US" dirty="0">
              <a:solidFill>
                <a:srgbClr val="C00000"/>
              </a:solidFill>
              <a:effectLst/>
            </a:endParaRPr>
          </a:p>
        </p:txBody>
      </p:sp>
      <p:sp>
        <p:nvSpPr>
          <p:cNvPr id="4" name="正方形/長方形 3"/>
          <p:cNvSpPr/>
          <p:nvPr/>
        </p:nvSpPr>
        <p:spPr>
          <a:xfrm>
            <a:off x="1582737" y="6249787"/>
            <a:ext cx="6143625"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dirty="0">
                <a:solidFill>
                  <a:schemeClr val="bg2"/>
                </a:solidFill>
              </a:rPr>
              <a:t>（異所性妊娠⇒出血性ショック）</a:t>
            </a:r>
          </a:p>
        </p:txBody>
      </p:sp>
      <p:sp>
        <p:nvSpPr>
          <p:cNvPr id="6" name="正方形/長方形 5"/>
          <p:cNvSpPr/>
          <p:nvPr/>
        </p:nvSpPr>
        <p:spPr>
          <a:xfrm>
            <a:off x="7452320" y="5267399"/>
            <a:ext cx="1942331"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3200" dirty="0">
                <a:solidFill>
                  <a:schemeClr val="bg2"/>
                </a:solidFill>
              </a:rPr>
              <a:t>Pt</a:t>
            </a:r>
            <a:r>
              <a:rPr lang="ja-JP" altLang="en-US" sz="3200" dirty="0">
                <a:solidFill>
                  <a:schemeClr val="bg2"/>
                </a:solidFill>
              </a:rPr>
              <a:t>「了解」</a:t>
            </a:r>
          </a:p>
        </p:txBody>
      </p:sp>
      <p:sp>
        <p:nvSpPr>
          <p:cNvPr id="9" name="正方形/長方形 8"/>
          <p:cNvSpPr/>
          <p:nvPr/>
        </p:nvSpPr>
        <p:spPr>
          <a:xfrm>
            <a:off x="5557838" y="6594475"/>
            <a:ext cx="3454400" cy="295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ja-JP" altLang="en-US" dirty="0">
                <a:solidFill>
                  <a:schemeClr val="bg2">
                    <a:lumMod val="50000"/>
                    <a:lumOff val="50000"/>
                  </a:schemeClr>
                </a:solidFill>
              </a:rPr>
              <a:t>仁邦法律事務所 桑原博道</a:t>
            </a:r>
          </a:p>
        </p:txBody>
      </p:sp>
    </p:spTree>
    <p:extLst>
      <p:ext uri="{BB962C8B-B14F-4D97-AF65-F5344CB8AC3E}">
        <p14:creationId xmlns:p14="http://schemas.microsoft.com/office/powerpoint/2010/main" val="22447216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2">
                                            <p:txEl>
                                              <p:pRg st="1" end="1"/>
                                            </p:txEl>
                                          </p:spTgt>
                                        </p:tgtEl>
                                        <p:attrNameLst>
                                          <p:attrName>style.visibility</p:attrName>
                                        </p:attrNameLst>
                                      </p:cBhvr>
                                      <p:to>
                                        <p:strVal val="visible"/>
                                      </p:to>
                                    </p:set>
                                    <p:animEffect transition="in" filter="blinds(horizontal)">
                                      <p:cBhvr>
                                        <p:cTn id="7" dur="500"/>
                                        <p:tgtEl>
                                          <p:spTgt spid="4096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62">
                                            <p:txEl>
                                              <p:pRg st="2" end="2"/>
                                            </p:txEl>
                                          </p:spTgt>
                                        </p:tgtEl>
                                        <p:attrNameLst>
                                          <p:attrName>style.visibility</p:attrName>
                                        </p:attrNameLst>
                                      </p:cBhvr>
                                      <p:to>
                                        <p:strVal val="visible"/>
                                      </p:to>
                                    </p:set>
                                    <p:animEffect transition="in" filter="blinds(horizontal)">
                                      <p:cBhvr>
                                        <p:cTn id="10" dur="500"/>
                                        <p:tgtEl>
                                          <p:spTgt spid="4096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0962">
                                            <p:txEl>
                                              <p:pRg st="3" end="3"/>
                                            </p:txEl>
                                          </p:spTgt>
                                        </p:tgtEl>
                                        <p:attrNameLst>
                                          <p:attrName>style.visibility</p:attrName>
                                        </p:attrNameLst>
                                      </p:cBhvr>
                                      <p:to>
                                        <p:strVal val="visible"/>
                                      </p:to>
                                    </p:set>
                                    <p:animEffect transition="in" filter="blinds(horizontal)">
                                      <p:cBhvr>
                                        <p:cTn id="13" dur="500"/>
                                        <p:tgtEl>
                                          <p:spTgt spid="4096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0962">
                                            <p:txEl>
                                              <p:pRg st="4" end="4"/>
                                            </p:txEl>
                                          </p:spTgt>
                                        </p:tgtEl>
                                        <p:attrNameLst>
                                          <p:attrName>style.visibility</p:attrName>
                                        </p:attrNameLst>
                                      </p:cBhvr>
                                      <p:to>
                                        <p:strVal val="visible"/>
                                      </p:to>
                                    </p:set>
                                    <p:animEffect transition="in" filter="blinds(horizontal)">
                                      <p:cBhvr>
                                        <p:cTn id="16" dur="500"/>
                                        <p:tgtEl>
                                          <p:spTgt spid="40962">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0962">
                                            <p:txEl>
                                              <p:pRg st="5" end="5"/>
                                            </p:txEl>
                                          </p:spTgt>
                                        </p:tgtEl>
                                        <p:attrNameLst>
                                          <p:attrName>style.visibility</p:attrName>
                                        </p:attrNameLst>
                                      </p:cBhvr>
                                      <p:to>
                                        <p:strVal val="visible"/>
                                      </p:to>
                                    </p:set>
                                    <p:animEffect transition="in" filter="blinds(horizontal)">
                                      <p:cBhvr>
                                        <p:cTn id="19" dur="500"/>
                                        <p:tgtEl>
                                          <p:spTgt spid="40962">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0962">
                                            <p:txEl>
                                              <p:pRg st="6" end="6"/>
                                            </p:txEl>
                                          </p:spTgt>
                                        </p:tgtEl>
                                        <p:attrNameLst>
                                          <p:attrName>style.visibility</p:attrName>
                                        </p:attrNameLst>
                                      </p:cBhvr>
                                      <p:to>
                                        <p:strVal val="visible"/>
                                      </p:to>
                                    </p:set>
                                    <p:animEffect transition="in" filter="blinds(horizontal)">
                                      <p:cBhvr>
                                        <p:cTn id="22" dur="500"/>
                                        <p:tgtEl>
                                          <p:spTgt spid="40962">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0962">
                                            <p:txEl>
                                              <p:pRg st="7" end="7"/>
                                            </p:txEl>
                                          </p:spTgt>
                                        </p:tgtEl>
                                        <p:attrNameLst>
                                          <p:attrName>style.visibility</p:attrName>
                                        </p:attrNameLst>
                                      </p:cBhvr>
                                      <p:to>
                                        <p:strVal val="visible"/>
                                      </p:to>
                                    </p:set>
                                    <p:animEffect transition="in" filter="blinds(horizontal)">
                                      <p:cBhvr>
                                        <p:cTn id="27" dur="500"/>
                                        <p:tgtEl>
                                          <p:spTgt spid="4096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0962">
                                            <p:txEl>
                                              <p:pRg st="9" end="9"/>
                                            </p:txEl>
                                          </p:spTgt>
                                        </p:tgtEl>
                                        <p:attrNameLst>
                                          <p:attrName>style.visibility</p:attrName>
                                        </p:attrNameLst>
                                      </p:cBhvr>
                                      <p:to>
                                        <p:strVal val="visible"/>
                                      </p:to>
                                    </p:set>
                                    <p:animEffect transition="in" filter="blinds(horizontal)">
                                      <p:cBhvr>
                                        <p:cTn id="32" dur="500"/>
                                        <p:tgtEl>
                                          <p:spTgt spid="40962">
                                            <p:txEl>
                                              <p:pRg st="9" end="9"/>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40962">
                                            <p:txEl>
                                              <p:pRg st="10" end="10"/>
                                            </p:txEl>
                                          </p:spTgt>
                                        </p:tgtEl>
                                        <p:attrNameLst>
                                          <p:attrName>style.visibility</p:attrName>
                                        </p:attrNameLst>
                                      </p:cBhvr>
                                      <p:to>
                                        <p:strVal val="visible"/>
                                      </p:to>
                                    </p:set>
                                    <p:animEffect transition="in" filter="blinds(horizontal)">
                                      <p:cBhvr>
                                        <p:cTn id="35" dur="500"/>
                                        <p:tgtEl>
                                          <p:spTgt spid="40962">
                                            <p:txEl>
                                              <p:pRg st="10" end="10"/>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linds(horizontal)">
                                      <p:cBhvr>
                                        <p:cTn id="38" dur="500"/>
                                        <p:tgtEl>
                                          <p:spTgt spid="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40962">
                                            <p:txEl>
                                              <p:pRg st="11" end="11"/>
                                            </p:txEl>
                                          </p:spTgt>
                                        </p:tgtEl>
                                        <p:attrNameLst>
                                          <p:attrName>style.visibility</p:attrName>
                                        </p:attrNameLst>
                                      </p:cBhvr>
                                      <p:to>
                                        <p:strVal val="visible"/>
                                      </p:to>
                                    </p:set>
                                    <p:animEffect transition="in" filter="blinds(horizontal)">
                                      <p:cBhvr>
                                        <p:cTn id="43" dur="500"/>
                                        <p:tgtEl>
                                          <p:spTgt spid="40962">
                                            <p:txEl>
                                              <p:pRg st="11" end="1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40962">
                                            <p:txEl>
                                              <p:pRg st="12" end="12"/>
                                            </p:txEl>
                                          </p:spTgt>
                                        </p:tgtEl>
                                        <p:attrNameLst>
                                          <p:attrName>style.visibility</p:attrName>
                                        </p:attrNameLst>
                                      </p:cBhvr>
                                      <p:to>
                                        <p:strVal val="visible"/>
                                      </p:to>
                                    </p:set>
                                    <p:animEffect transition="in" filter="blinds(horizontal)">
                                      <p:cBhvr>
                                        <p:cTn id="48" dur="500"/>
                                        <p:tgtEl>
                                          <p:spTgt spid="40962">
                                            <p:txEl>
                                              <p:pRg st="12" end="12"/>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blinds(horizontal)">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コンテンツ プレースホルダー 2"/>
          <p:cNvSpPr>
            <a:spLocks noGrp="1"/>
          </p:cNvSpPr>
          <p:nvPr>
            <p:ph idx="1"/>
          </p:nvPr>
        </p:nvSpPr>
        <p:spPr>
          <a:xfrm>
            <a:off x="0" y="0"/>
            <a:ext cx="9143999" cy="6858000"/>
          </a:xfrm>
          <a:solidFill>
            <a:schemeClr val="tx1"/>
          </a:solidFill>
          <a:ln w="31750">
            <a:noFill/>
          </a:ln>
        </p:spPr>
        <p:txBody>
          <a:bodyPr/>
          <a:lstStyle/>
          <a:p>
            <a:pPr marL="0" indent="0">
              <a:spcBef>
                <a:spcPts val="1800"/>
              </a:spcBef>
              <a:buFont typeface="Wingdings" panose="05000000000000000000" pitchFamily="2" charset="2"/>
              <a:buNone/>
            </a:pPr>
            <a:r>
              <a:rPr lang="ja-JP" altLang="en-US" sz="1400" dirty="0">
                <a:solidFill>
                  <a:schemeClr val="bg2"/>
                </a:solidFill>
              </a:rPr>
              <a:t>　</a:t>
            </a:r>
            <a:endParaRPr lang="en-US" altLang="ja-JP" sz="1400" dirty="0">
              <a:solidFill>
                <a:schemeClr val="bg2"/>
              </a:solidFill>
            </a:endParaRPr>
          </a:p>
          <a:p>
            <a:pPr marL="0" indent="0">
              <a:spcBef>
                <a:spcPts val="0"/>
              </a:spcBef>
              <a:buFont typeface="Wingdings" panose="05000000000000000000" pitchFamily="2" charset="2"/>
              <a:buNone/>
            </a:pPr>
            <a:r>
              <a:rPr lang="ja-JP" altLang="en-US" sz="2800" dirty="0">
                <a:solidFill>
                  <a:schemeClr val="bg2"/>
                </a:solidFill>
                <a:effectLst/>
              </a:rPr>
              <a:t>　</a:t>
            </a:r>
            <a:r>
              <a:rPr lang="ja-JP" altLang="en-US" dirty="0">
                <a:solidFill>
                  <a:schemeClr val="bg2"/>
                </a:solidFill>
                <a:effectLst/>
              </a:rPr>
              <a:t>Ｐｔ：Ｆ（妊娠５Ｗ）　　　Ｈｓｐ：市立病院</a:t>
            </a:r>
            <a:endParaRPr lang="en-US" altLang="ja-JP" dirty="0">
              <a:solidFill>
                <a:schemeClr val="bg2"/>
              </a:solidFill>
              <a:effectLst/>
            </a:endParaRPr>
          </a:p>
          <a:p>
            <a:pPr marL="0" indent="0">
              <a:spcBef>
                <a:spcPts val="600"/>
              </a:spcBef>
              <a:buFont typeface="Wingdings" panose="05000000000000000000" pitchFamily="2" charset="2"/>
              <a:buNone/>
            </a:pPr>
            <a:r>
              <a:rPr lang="ja-JP" altLang="en-US" dirty="0">
                <a:solidFill>
                  <a:schemeClr val="bg2"/>
                </a:solidFill>
                <a:effectLst/>
              </a:rPr>
              <a:t>　</a:t>
            </a:r>
            <a:r>
              <a:rPr lang="en-US" altLang="ja-JP" dirty="0">
                <a:solidFill>
                  <a:schemeClr val="bg2"/>
                </a:solidFill>
                <a:effectLst/>
              </a:rPr>
              <a:t>2007</a:t>
            </a:r>
            <a:r>
              <a:rPr lang="ja-JP" altLang="en-US" dirty="0">
                <a:solidFill>
                  <a:schemeClr val="bg2"/>
                </a:solidFill>
                <a:effectLst/>
              </a:rPr>
              <a:t>（</a:t>
            </a:r>
            <a:r>
              <a:rPr lang="en-US" altLang="ja-JP" dirty="0">
                <a:solidFill>
                  <a:schemeClr val="bg2"/>
                </a:solidFill>
                <a:effectLst/>
              </a:rPr>
              <a:t>H19</a:t>
            </a:r>
            <a:r>
              <a:rPr lang="ja-JP" altLang="en-US" dirty="0">
                <a:solidFill>
                  <a:schemeClr val="bg2"/>
                </a:solidFill>
                <a:effectLst/>
              </a:rPr>
              <a:t>）</a:t>
            </a:r>
            <a:endParaRPr lang="en-US" altLang="ja-JP" dirty="0">
              <a:solidFill>
                <a:schemeClr val="bg2"/>
              </a:solidFill>
              <a:effectLst/>
            </a:endParaRPr>
          </a:p>
          <a:p>
            <a:pPr marL="0" indent="0">
              <a:spcBef>
                <a:spcPts val="600"/>
              </a:spcBef>
              <a:buFont typeface="Wingdings" panose="05000000000000000000" pitchFamily="2" charset="2"/>
              <a:buNone/>
            </a:pPr>
            <a:r>
              <a:rPr lang="ja-JP" altLang="en-US" dirty="0">
                <a:solidFill>
                  <a:schemeClr val="bg2"/>
                </a:solidFill>
                <a:effectLst/>
              </a:rPr>
              <a:t>　</a:t>
            </a:r>
            <a:r>
              <a:rPr lang="en-US" altLang="ja-JP" dirty="0">
                <a:solidFill>
                  <a:schemeClr val="bg2"/>
                </a:solidFill>
                <a:effectLst/>
              </a:rPr>
              <a:t>10/3</a:t>
            </a:r>
            <a:r>
              <a:rPr lang="ja-JP" altLang="en-US" dirty="0">
                <a:solidFill>
                  <a:schemeClr val="bg2"/>
                </a:solidFill>
                <a:effectLst/>
              </a:rPr>
              <a:t>　外来　不正性器出血（－） 下腹部痛（－）</a:t>
            </a:r>
            <a:endParaRPr lang="en-US" altLang="ja-JP" dirty="0">
              <a:solidFill>
                <a:schemeClr val="bg2"/>
              </a:solidFill>
              <a:effectLst/>
            </a:endParaRPr>
          </a:p>
          <a:p>
            <a:pPr marL="0" indent="0">
              <a:spcBef>
                <a:spcPts val="600"/>
              </a:spcBef>
              <a:buFont typeface="Wingdings" panose="05000000000000000000" pitchFamily="2" charset="2"/>
              <a:buNone/>
            </a:pPr>
            <a:r>
              <a:rPr lang="ja-JP" altLang="en-US" dirty="0">
                <a:solidFill>
                  <a:schemeClr val="bg2"/>
                </a:solidFill>
                <a:effectLst/>
              </a:rPr>
              <a:t>　　</a:t>
            </a:r>
            <a:r>
              <a:rPr lang="en-US" altLang="ja-JP" dirty="0">
                <a:solidFill>
                  <a:schemeClr val="bg2"/>
                </a:solidFill>
                <a:effectLst/>
              </a:rPr>
              <a:t>12</a:t>
            </a:r>
            <a:r>
              <a:rPr lang="ja-JP" altLang="en-US" dirty="0">
                <a:solidFill>
                  <a:schemeClr val="bg2"/>
                </a:solidFill>
                <a:effectLst/>
              </a:rPr>
              <a:t>：</a:t>
            </a:r>
            <a:r>
              <a:rPr lang="en-US" altLang="ja-JP" dirty="0">
                <a:solidFill>
                  <a:schemeClr val="bg2"/>
                </a:solidFill>
                <a:effectLst/>
              </a:rPr>
              <a:t>40</a:t>
            </a:r>
            <a:r>
              <a:rPr lang="ja-JP" altLang="en-US" dirty="0">
                <a:solidFill>
                  <a:schemeClr val="bg2"/>
                </a:solidFill>
                <a:effectLst/>
              </a:rPr>
              <a:t>　</a:t>
            </a:r>
            <a:r>
              <a:rPr lang="en-US" altLang="ja-JP" dirty="0">
                <a:solidFill>
                  <a:schemeClr val="bg2"/>
                </a:solidFill>
                <a:effectLst/>
              </a:rPr>
              <a:t>【</a:t>
            </a:r>
            <a:r>
              <a:rPr lang="ja-JP" altLang="en-US" dirty="0">
                <a:solidFill>
                  <a:schemeClr val="bg2"/>
                </a:solidFill>
                <a:effectLst/>
              </a:rPr>
              <a:t>ｴｺｰ</a:t>
            </a:r>
            <a:r>
              <a:rPr lang="en-US" altLang="ja-JP" dirty="0">
                <a:solidFill>
                  <a:schemeClr val="bg2"/>
                </a:solidFill>
                <a:effectLst/>
              </a:rPr>
              <a:t>】</a:t>
            </a:r>
            <a:r>
              <a:rPr lang="ja-JP" altLang="en-US" dirty="0">
                <a:solidFill>
                  <a:schemeClr val="bg2"/>
                </a:solidFill>
                <a:effectLst/>
              </a:rPr>
              <a:t>右卵巣周囲にあやしい</a:t>
            </a:r>
            <a:r>
              <a:rPr lang="en-US" altLang="ja-JP" dirty="0">
                <a:solidFill>
                  <a:schemeClr val="bg2"/>
                </a:solidFill>
                <a:effectLst/>
              </a:rPr>
              <a:t>mass</a:t>
            </a:r>
            <a:r>
              <a:rPr lang="ja-JP" altLang="en-US" dirty="0">
                <a:solidFill>
                  <a:schemeClr val="bg2"/>
                </a:solidFill>
                <a:effectLst/>
              </a:rPr>
              <a:t>　</a:t>
            </a:r>
            <a:endParaRPr lang="en-US" altLang="ja-JP" dirty="0">
              <a:solidFill>
                <a:schemeClr val="bg2"/>
              </a:solidFill>
              <a:effectLst/>
            </a:endParaRPr>
          </a:p>
          <a:p>
            <a:pPr marL="0" indent="0">
              <a:spcBef>
                <a:spcPts val="600"/>
              </a:spcBef>
              <a:buFont typeface="Wingdings" panose="05000000000000000000" pitchFamily="2" charset="2"/>
              <a:buNone/>
            </a:pPr>
            <a:r>
              <a:rPr lang="ja-JP" altLang="en-US" dirty="0">
                <a:solidFill>
                  <a:schemeClr val="bg2"/>
                </a:solidFill>
              </a:rPr>
              <a:t>　　　　　　　　　　　　　　　　　　　　　　　　　　</a:t>
            </a:r>
            <a:r>
              <a:rPr lang="ja-JP" altLang="en-US" dirty="0">
                <a:solidFill>
                  <a:schemeClr val="bg2"/>
                </a:solidFill>
                <a:effectLst/>
              </a:rPr>
              <a:t>⇒帰 宅</a:t>
            </a:r>
            <a:endParaRPr lang="en-US" altLang="ja-JP" dirty="0">
              <a:solidFill>
                <a:schemeClr val="bg2"/>
              </a:solidFill>
              <a:effectLst/>
            </a:endParaRPr>
          </a:p>
          <a:p>
            <a:pPr marL="0" indent="0">
              <a:spcBef>
                <a:spcPts val="600"/>
              </a:spcBef>
              <a:buFont typeface="Wingdings" panose="05000000000000000000" pitchFamily="2" charset="2"/>
              <a:buNone/>
            </a:pPr>
            <a:r>
              <a:rPr lang="ja-JP" altLang="en-US" dirty="0">
                <a:solidFill>
                  <a:schemeClr val="bg2"/>
                </a:solidFill>
                <a:effectLst/>
              </a:rPr>
              <a:t>　　</a:t>
            </a:r>
            <a:r>
              <a:rPr lang="en-US" altLang="ja-JP" dirty="0">
                <a:solidFill>
                  <a:schemeClr val="bg2"/>
                </a:solidFill>
                <a:effectLst/>
              </a:rPr>
              <a:t>16</a:t>
            </a:r>
            <a:r>
              <a:rPr lang="ja-JP" altLang="en-US" dirty="0">
                <a:solidFill>
                  <a:schemeClr val="bg2"/>
                </a:solidFill>
                <a:effectLst/>
              </a:rPr>
              <a:t>：</a:t>
            </a:r>
            <a:r>
              <a:rPr lang="en-US" altLang="ja-JP" dirty="0">
                <a:solidFill>
                  <a:schemeClr val="bg2"/>
                </a:solidFill>
                <a:effectLst/>
              </a:rPr>
              <a:t>03</a:t>
            </a:r>
            <a:r>
              <a:rPr lang="ja-JP" altLang="en-US" dirty="0">
                <a:solidFill>
                  <a:schemeClr val="bg2"/>
                </a:solidFill>
                <a:effectLst/>
              </a:rPr>
              <a:t>　</a:t>
            </a:r>
            <a:r>
              <a:rPr lang="en-US" altLang="ja-JP" dirty="0">
                <a:solidFill>
                  <a:schemeClr val="bg2"/>
                </a:solidFill>
                <a:effectLst/>
              </a:rPr>
              <a:t>【</a:t>
            </a:r>
            <a:r>
              <a:rPr lang="ja-JP" altLang="en-US" dirty="0">
                <a:solidFill>
                  <a:schemeClr val="bg2"/>
                </a:solidFill>
                <a:effectLst/>
              </a:rPr>
              <a:t>尿</a:t>
            </a:r>
            <a:r>
              <a:rPr lang="en-US" altLang="ja-JP" dirty="0">
                <a:solidFill>
                  <a:schemeClr val="bg2"/>
                </a:solidFill>
                <a:effectLst/>
              </a:rPr>
              <a:t>βhCG】25290IU/mL</a:t>
            </a:r>
          </a:p>
          <a:p>
            <a:pPr marL="0" indent="0">
              <a:spcBef>
                <a:spcPts val="600"/>
              </a:spcBef>
              <a:buFont typeface="Wingdings" panose="05000000000000000000" pitchFamily="2" charset="2"/>
              <a:buNone/>
            </a:pPr>
            <a:r>
              <a:rPr lang="ja-JP" altLang="en-US" dirty="0">
                <a:solidFill>
                  <a:schemeClr val="bg2"/>
                </a:solidFill>
                <a:effectLst/>
              </a:rPr>
              <a:t>　</a:t>
            </a:r>
            <a:r>
              <a:rPr lang="en-US" altLang="ja-JP" dirty="0">
                <a:solidFill>
                  <a:schemeClr val="bg2"/>
                </a:solidFill>
                <a:effectLst/>
              </a:rPr>
              <a:t>10/4</a:t>
            </a:r>
            <a:r>
              <a:rPr lang="ja-JP" altLang="en-US" dirty="0">
                <a:solidFill>
                  <a:schemeClr val="bg2"/>
                </a:solidFill>
                <a:effectLst/>
              </a:rPr>
              <a:t>　</a:t>
            </a:r>
            <a:r>
              <a:rPr lang="en-US" altLang="ja-JP" dirty="0">
                <a:solidFill>
                  <a:schemeClr val="bg2"/>
                </a:solidFill>
                <a:effectLst/>
              </a:rPr>
              <a:t>9</a:t>
            </a:r>
            <a:r>
              <a:rPr lang="ja-JP" altLang="en-US" dirty="0">
                <a:solidFill>
                  <a:schemeClr val="bg2"/>
                </a:solidFill>
                <a:effectLst/>
              </a:rPr>
              <a:t>：</a:t>
            </a:r>
            <a:r>
              <a:rPr lang="en-US" altLang="ja-JP" dirty="0">
                <a:solidFill>
                  <a:schemeClr val="bg2"/>
                </a:solidFill>
                <a:effectLst/>
              </a:rPr>
              <a:t>00</a:t>
            </a:r>
            <a:r>
              <a:rPr lang="ja-JP" altLang="en-US" dirty="0">
                <a:solidFill>
                  <a:schemeClr val="bg2"/>
                </a:solidFill>
                <a:effectLst/>
              </a:rPr>
              <a:t>　</a:t>
            </a:r>
            <a:r>
              <a:rPr lang="en-US" altLang="ja-JP" dirty="0">
                <a:solidFill>
                  <a:schemeClr val="bg2"/>
                </a:solidFill>
                <a:effectLst/>
              </a:rPr>
              <a:t>Pt</a:t>
            </a:r>
            <a:r>
              <a:rPr lang="ja-JP" altLang="en-US" dirty="0">
                <a:solidFill>
                  <a:schemeClr val="bg2"/>
                </a:solidFill>
                <a:effectLst/>
              </a:rPr>
              <a:t>→</a:t>
            </a:r>
            <a:r>
              <a:rPr lang="en-US" altLang="ja-JP" dirty="0">
                <a:solidFill>
                  <a:schemeClr val="bg2"/>
                </a:solidFill>
                <a:effectLst/>
              </a:rPr>
              <a:t>Ns</a:t>
            </a:r>
            <a:r>
              <a:rPr lang="ja-JP" altLang="en-US" dirty="0">
                <a:solidFill>
                  <a:schemeClr val="bg2"/>
                </a:solidFill>
                <a:effectLst/>
              </a:rPr>
              <a:t>：</a:t>
            </a:r>
            <a:r>
              <a:rPr lang="en-US" altLang="ja-JP" dirty="0">
                <a:solidFill>
                  <a:schemeClr val="bg2"/>
                </a:solidFill>
                <a:effectLst/>
              </a:rPr>
              <a:t>TEL</a:t>
            </a:r>
            <a:r>
              <a:rPr lang="ja-JP" altLang="en-US" dirty="0">
                <a:solidFill>
                  <a:schemeClr val="bg2"/>
                </a:solidFill>
                <a:effectLst/>
              </a:rPr>
              <a:t>「腹痛」　</a:t>
            </a:r>
            <a:r>
              <a:rPr lang="en-US" altLang="ja-JP" dirty="0">
                <a:solidFill>
                  <a:schemeClr val="bg2"/>
                </a:solidFill>
                <a:effectLst/>
              </a:rPr>
              <a:t>Ns</a:t>
            </a:r>
            <a:r>
              <a:rPr lang="ja-JP" altLang="en-US" dirty="0">
                <a:solidFill>
                  <a:schemeClr val="bg2"/>
                </a:solidFill>
                <a:effectLst/>
              </a:rPr>
              <a:t>→</a:t>
            </a:r>
            <a:r>
              <a:rPr lang="en-US" altLang="ja-JP" dirty="0">
                <a:solidFill>
                  <a:schemeClr val="bg2"/>
                </a:solidFill>
                <a:effectLst/>
              </a:rPr>
              <a:t>Pt</a:t>
            </a:r>
            <a:r>
              <a:rPr lang="ja-JP" altLang="en-US" dirty="0">
                <a:solidFill>
                  <a:schemeClr val="bg2"/>
                </a:solidFill>
                <a:effectLst/>
              </a:rPr>
              <a:t>：「</a:t>
            </a:r>
            <a:r>
              <a:rPr lang="ja-JP" altLang="en-US" dirty="0">
                <a:solidFill>
                  <a:srgbClr val="C00000"/>
                </a:solidFill>
                <a:effectLst/>
              </a:rPr>
              <a:t>来院を</a:t>
            </a:r>
            <a:r>
              <a:rPr lang="ja-JP" altLang="en-US" dirty="0">
                <a:solidFill>
                  <a:schemeClr val="bg2"/>
                </a:solidFill>
                <a:effectLst/>
              </a:rPr>
              <a:t>」</a:t>
            </a:r>
            <a:endParaRPr lang="en-US" altLang="ja-JP" dirty="0">
              <a:solidFill>
                <a:schemeClr val="bg2"/>
              </a:solidFill>
              <a:effectLst/>
            </a:endParaRPr>
          </a:p>
          <a:p>
            <a:pPr marL="0" indent="0">
              <a:spcBef>
                <a:spcPts val="600"/>
              </a:spcBef>
              <a:buFont typeface="Wingdings" panose="05000000000000000000" pitchFamily="2" charset="2"/>
              <a:buNone/>
            </a:pPr>
            <a:r>
              <a:rPr lang="ja-JP" altLang="en-US" dirty="0">
                <a:solidFill>
                  <a:schemeClr val="bg2"/>
                </a:solidFill>
                <a:effectLst/>
              </a:rPr>
              <a:t>　　</a:t>
            </a:r>
            <a:endParaRPr lang="en-US" altLang="ja-JP" dirty="0">
              <a:solidFill>
                <a:schemeClr val="bg2"/>
              </a:solidFill>
              <a:effectLst/>
            </a:endParaRPr>
          </a:p>
          <a:p>
            <a:pPr marL="0" indent="0">
              <a:spcBef>
                <a:spcPts val="600"/>
              </a:spcBef>
              <a:buFont typeface="Wingdings" panose="05000000000000000000" pitchFamily="2" charset="2"/>
              <a:buNone/>
            </a:pPr>
            <a:r>
              <a:rPr lang="en-US" altLang="ja-JP" dirty="0">
                <a:solidFill>
                  <a:schemeClr val="bg2"/>
                </a:solidFill>
              </a:rPr>
              <a:t>   </a:t>
            </a:r>
            <a:r>
              <a:rPr lang="en-US" altLang="ja-JP" dirty="0" err="1">
                <a:solidFill>
                  <a:schemeClr val="bg2"/>
                </a:solidFill>
                <a:effectLst/>
              </a:rPr>
              <a:t>Dr</a:t>
            </a:r>
            <a:r>
              <a:rPr lang="ja-JP" altLang="en-US" dirty="0">
                <a:solidFill>
                  <a:schemeClr val="bg2"/>
                </a:solidFill>
                <a:effectLst/>
              </a:rPr>
              <a:t>→ｸﾗｰｸ→</a:t>
            </a:r>
            <a:r>
              <a:rPr lang="en-US" altLang="ja-JP" dirty="0">
                <a:solidFill>
                  <a:schemeClr val="bg2"/>
                </a:solidFill>
                <a:effectLst/>
              </a:rPr>
              <a:t>Pt</a:t>
            </a:r>
            <a:r>
              <a:rPr lang="ja-JP" altLang="en-US" dirty="0">
                <a:solidFill>
                  <a:schemeClr val="bg2"/>
                </a:solidFill>
                <a:effectLst/>
              </a:rPr>
              <a:t>：</a:t>
            </a:r>
            <a:r>
              <a:rPr lang="en-US" altLang="ja-JP" dirty="0">
                <a:solidFill>
                  <a:schemeClr val="bg2"/>
                </a:solidFill>
                <a:effectLst/>
              </a:rPr>
              <a:t>TEL</a:t>
            </a:r>
          </a:p>
          <a:p>
            <a:pPr marL="176213" indent="-176213">
              <a:spcBef>
                <a:spcPts val="600"/>
              </a:spcBef>
              <a:buFont typeface="Wingdings" panose="05000000000000000000" pitchFamily="2" charset="2"/>
              <a:buNone/>
            </a:pPr>
            <a:r>
              <a:rPr lang="ja-JP" altLang="en-US" dirty="0">
                <a:solidFill>
                  <a:schemeClr val="bg2"/>
                </a:solidFill>
                <a:effectLst/>
              </a:rPr>
              <a:t>　「検査結果が良くないので，診察においで下さいとの　 事ですので，</a:t>
            </a:r>
            <a:r>
              <a:rPr lang="en-US" altLang="ja-JP" dirty="0">
                <a:solidFill>
                  <a:schemeClr val="bg2"/>
                </a:solidFill>
                <a:effectLst/>
              </a:rPr>
              <a:t>11</a:t>
            </a:r>
            <a:r>
              <a:rPr lang="ja-JP" altLang="en-US" dirty="0">
                <a:solidFill>
                  <a:schemeClr val="bg2"/>
                </a:solidFill>
                <a:effectLst/>
              </a:rPr>
              <a:t>時までにお越し頂けますか」</a:t>
            </a:r>
            <a:endParaRPr lang="en-US" altLang="ja-JP" dirty="0">
              <a:solidFill>
                <a:schemeClr val="bg2"/>
              </a:solidFill>
              <a:effectLst/>
            </a:endParaRPr>
          </a:p>
          <a:p>
            <a:pPr marL="0" indent="0">
              <a:spcBef>
                <a:spcPts val="600"/>
              </a:spcBef>
              <a:buFont typeface="Wingdings" panose="05000000000000000000" pitchFamily="2" charset="2"/>
              <a:buNone/>
            </a:pPr>
            <a:r>
              <a:rPr lang="ja-JP" altLang="en-US" dirty="0">
                <a:solidFill>
                  <a:schemeClr val="bg2"/>
                </a:solidFill>
                <a:effectLst/>
              </a:rPr>
              <a:t>　</a:t>
            </a:r>
            <a:r>
              <a:rPr lang="en-US" altLang="ja-JP" dirty="0">
                <a:solidFill>
                  <a:schemeClr val="bg2"/>
                </a:solidFill>
                <a:effectLst/>
              </a:rPr>
              <a:t>14</a:t>
            </a:r>
            <a:r>
              <a:rPr lang="ja-JP" altLang="en-US" dirty="0">
                <a:solidFill>
                  <a:schemeClr val="bg2"/>
                </a:solidFill>
                <a:effectLst/>
              </a:rPr>
              <a:t>：</a:t>
            </a:r>
            <a:r>
              <a:rPr lang="en-US" altLang="ja-JP" dirty="0">
                <a:solidFill>
                  <a:schemeClr val="bg2"/>
                </a:solidFill>
                <a:effectLst/>
              </a:rPr>
              <a:t>05</a:t>
            </a:r>
            <a:r>
              <a:rPr lang="ja-JP" altLang="en-US" dirty="0">
                <a:solidFill>
                  <a:schemeClr val="bg2"/>
                </a:solidFill>
                <a:effectLst/>
              </a:rPr>
              <a:t>　病院到着（救急車）</a:t>
            </a:r>
            <a:endParaRPr lang="en-US" altLang="ja-JP" dirty="0">
              <a:solidFill>
                <a:schemeClr val="bg2"/>
              </a:solidFill>
              <a:effectLst/>
            </a:endParaRPr>
          </a:p>
          <a:p>
            <a:pPr marL="0" indent="0">
              <a:buFont typeface="Wingdings" panose="05000000000000000000" pitchFamily="2" charset="2"/>
              <a:buNone/>
            </a:pPr>
            <a:r>
              <a:rPr lang="ja-JP" altLang="en-US" dirty="0">
                <a:solidFill>
                  <a:schemeClr val="bg2"/>
                </a:solidFill>
              </a:rPr>
              <a:t>　⇒</a:t>
            </a:r>
            <a:r>
              <a:rPr lang="ja-JP" altLang="en-US" dirty="0">
                <a:solidFill>
                  <a:srgbClr val="C00000"/>
                </a:solidFill>
              </a:rPr>
              <a:t>死亡</a:t>
            </a:r>
            <a:endParaRPr lang="ja-JP" altLang="en-US" dirty="0">
              <a:solidFill>
                <a:srgbClr val="C00000"/>
              </a:solidFill>
              <a:effectLst/>
            </a:endParaRPr>
          </a:p>
        </p:txBody>
      </p:sp>
      <p:sp>
        <p:nvSpPr>
          <p:cNvPr id="4" name="正方形/長方形 3"/>
          <p:cNvSpPr/>
          <p:nvPr/>
        </p:nvSpPr>
        <p:spPr>
          <a:xfrm>
            <a:off x="1582737" y="6249787"/>
            <a:ext cx="6143625"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dirty="0">
                <a:solidFill>
                  <a:schemeClr val="bg2"/>
                </a:solidFill>
              </a:rPr>
              <a:t>（異所性妊娠⇒出血性ショック）</a:t>
            </a:r>
          </a:p>
        </p:txBody>
      </p:sp>
      <p:sp>
        <p:nvSpPr>
          <p:cNvPr id="6" name="正方形/長方形 5"/>
          <p:cNvSpPr/>
          <p:nvPr/>
        </p:nvSpPr>
        <p:spPr>
          <a:xfrm>
            <a:off x="7452320" y="5267399"/>
            <a:ext cx="1942331"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3200" dirty="0">
                <a:solidFill>
                  <a:schemeClr val="bg2"/>
                </a:solidFill>
              </a:rPr>
              <a:t>Pt</a:t>
            </a:r>
            <a:r>
              <a:rPr lang="ja-JP" altLang="en-US" sz="3200" dirty="0">
                <a:solidFill>
                  <a:schemeClr val="bg2"/>
                </a:solidFill>
              </a:rPr>
              <a:t>「了解」</a:t>
            </a:r>
          </a:p>
        </p:txBody>
      </p:sp>
      <p:sp>
        <p:nvSpPr>
          <p:cNvPr id="9" name="正方形/長方形 8"/>
          <p:cNvSpPr/>
          <p:nvPr/>
        </p:nvSpPr>
        <p:spPr>
          <a:xfrm>
            <a:off x="5557838" y="6594475"/>
            <a:ext cx="3454400" cy="295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ja-JP" altLang="en-US" dirty="0">
                <a:solidFill>
                  <a:schemeClr val="bg2">
                    <a:lumMod val="50000"/>
                    <a:lumOff val="50000"/>
                  </a:schemeClr>
                </a:solidFill>
              </a:rPr>
              <a:t>仁邦法律事務所 桑原博道</a:t>
            </a:r>
          </a:p>
        </p:txBody>
      </p:sp>
      <p:sp>
        <p:nvSpPr>
          <p:cNvPr id="10" name="角丸四角形吹き出し 9"/>
          <p:cNvSpPr/>
          <p:nvPr/>
        </p:nvSpPr>
        <p:spPr>
          <a:xfrm>
            <a:off x="4139952" y="3717033"/>
            <a:ext cx="4104456" cy="999778"/>
          </a:xfrm>
          <a:prstGeom prst="wedgeRoundRectCallout">
            <a:avLst>
              <a:gd name="adj1" fmla="val -24089"/>
              <a:gd name="adj2" fmla="val 41336"/>
              <a:gd name="adj3" fmla="val 16667"/>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ja-JP" altLang="en-US" sz="3200" dirty="0">
                <a:effectLst>
                  <a:outerShdw blurRad="38100" dist="38100" dir="2700000" algn="tl">
                    <a:srgbClr val="000000">
                      <a:alpha val="43137"/>
                    </a:srgbClr>
                  </a:outerShdw>
                </a:effectLst>
              </a:rPr>
              <a:t>緊急性と危険性が                              伝わらない？</a:t>
            </a:r>
          </a:p>
        </p:txBody>
      </p:sp>
      <p:sp>
        <p:nvSpPr>
          <p:cNvPr id="11" name="コンテンツ プレースホルダー 2"/>
          <p:cNvSpPr txBox="1">
            <a:spLocks/>
          </p:cNvSpPr>
          <p:nvPr/>
        </p:nvSpPr>
        <p:spPr bwMode="auto">
          <a:xfrm>
            <a:off x="107504" y="229529"/>
            <a:ext cx="8712968" cy="2998589"/>
          </a:xfrm>
          <a:prstGeom prst="foldedCorner">
            <a:avLst/>
          </a:prstGeom>
          <a:solidFill>
            <a:schemeClr val="tx1">
              <a:lumMod val="95000"/>
            </a:schemeClr>
          </a:solidFill>
          <a:ln w="31750">
            <a:solidFill>
              <a:schemeClr val="bg2"/>
            </a:solidFill>
            <a:prstDash val="sysDash"/>
            <a:miter lim="800000"/>
            <a:headEnd/>
            <a:tailEnd/>
          </a:ln>
          <a:effectLst/>
        </p:spPr>
        <p:txBody>
          <a:bodyPr anchor="ct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a:lstStyle>
          <a:p>
            <a:pPr marL="0" indent="0">
              <a:buFont typeface="Wingdings" panose="05000000000000000000" pitchFamily="2" charset="2"/>
              <a:buNone/>
              <a:defRPr/>
            </a:pPr>
            <a:r>
              <a:rPr lang="ja-JP" altLang="en-US" sz="2400" kern="0" dirty="0"/>
              <a:t>　</a:t>
            </a:r>
            <a:endParaRPr lang="en-US" altLang="ja-JP" sz="2400" kern="0" dirty="0"/>
          </a:p>
          <a:p>
            <a:pPr marL="0" indent="0">
              <a:buFont typeface="Wingdings" panose="05000000000000000000" pitchFamily="2" charset="2"/>
              <a:buNone/>
              <a:defRPr/>
            </a:pPr>
            <a:r>
              <a:rPr lang="en-US" altLang="ja-JP" kern="0" dirty="0">
                <a:solidFill>
                  <a:srgbClr val="C00000"/>
                </a:solidFill>
                <a:effectLst/>
              </a:rPr>
              <a:t> </a:t>
            </a:r>
            <a:r>
              <a:rPr lang="ja-JP" altLang="en-US" kern="0" dirty="0">
                <a:solidFill>
                  <a:srgbClr val="C00000"/>
                </a:solidFill>
                <a:effectLst/>
              </a:rPr>
              <a:t>医療事故調査結果報告書</a:t>
            </a:r>
            <a:endParaRPr lang="en-US" altLang="ja-JP" kern="0" dirty="0">
              <a:solidFill>
                <a:srgbClr val="C00000"/>
              </a:solidFill>
              <a:effectLst/>
            </a:endParaRPr>
          </a:p>
          <a:p>
            <a:pPr marL="93663" indent="-93663">
              <a:buFont typeface="Wingdings" panose="05000000000000000000" pitchFamily="2" charset="2"/>
              <a:buNone/>
              <a:defRPr/>
            </a:pPr>
            <a:r>
              <a:rPr lang="ja-JP" altLang="en-US" kern="0" dirty="0">
                <a:solidFill>
                  <a:schemeClr val="bg2"/>
                </a:solidFill>
                <a:effectLst/>
              </a:rPr>
              <a:t>　「医師が直接電話するなど，より適格（的確）な  連絡手段を用いて</a:t>
            </a:r>
            <a:r>
              <a:rPr lang="ja-JP" altLang="en-US" kern="0" dirty="0">
                <a:solidFill>
                  <a:srgbClr val="C00000"/>
                </a:solidFill>
                <a:effectLst/>
              </a:rPr>
              <a:t>緊急性と危険性</a:t>
            </a:r>
            <a:r>
              <a:rPr lang="ja-JP" altLang="en-US" kern="0" dirty="0">
                <a:solidFill>
                  <a:schemeClr val="bg2"/>
                </a:solidFill>
                <a:effectLst/>
              </a:rPr>
              <a:t>を認識させるような来院の促し方をすれば，患者の早期受診の可能性はあったと思われる。」</a:t>
            </a:r>
            <a:endParaRPr lang="ja-JP" altLang="en-US" sz="3600" kern="0" dirty="0">
              <a:solidFill>
                <a:schemeClr val="bg2"/>
              </a:solidFill>
              <a:effectLst/>
            </a:endParaRPr>
          </a:p>
        </p:txBody>
      </p:sp>
    </p:spTree>
    <p:extLst>
      <p:ext uri="{BB962C8B-B14F-4D97-AF65-F5344CB8AC3E}">
        <p14:creationId xmlns:p14="http://schemas.microsoft.com/office/powerpoint/2010/main" val="31530707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9" presetClass="exit" presetSubtype="0" fill="hold" grpId="1" nodeType="withEffect">
                                  <p:stCondLst>
                                    <p:cond delay="0"/>
                                  </p:stCondLst>
                                  <p:childTnLst>
                                    <p:animEffect transition="out" filter="dissolv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コンテンツ プレースホルダー 2"/>
          <p:cNvSpPr>
            <a:spLocks noGrp="1"/>
          </p:cNvSpPr>
          <p:nvPr>
            <p:ph idx="1"/>
          </p:nvPr>
        </p:nvSpPr>
        <p:spPr>
          <a:xfrm>
            <a:off x="0" y="0"/>
            <a:ext cx="9143999" cy="6858000"/>
          </a:xfrm>
          <a:solidFill>
            <a:schemeClr val="tx1"/>
          </a:solidFill>
          <a:ln w="31750">
            <a:noFill/>
          </a:ln>
        </p:spPr>
        <p:txBody>
          <a:bodyPr/>
          <a:lstStyle/>
          <a:p>
            <a:pPr marL="0" indent="0">
              <a:spcBef>
                <a:spcPts val="1800"/>
              </a:spcBef>
              <a:buFont typeface="Wingdings" panose="05000000000000000000" pitchFamily="2" charset="2"/>
              <a:buNone/>
            </a:pPr>
            <a:r>
              <a:rPr lang="ja-JP" altLang="en-US" sz="1400" dirty="0">
                <a:solidFill>
                  <a:schemeClr val="bg2"/>
                </a:solidFill>
              </a:rPr>
              <a:t>　</a:t>
            </a:r>
            <a:endParaRPr lang="en-US" altLang="ja-JP" sz="1400" dirty="0">
              <a:solidFill>
                <a:schemeClr val="bg2"/>
              </a:solidFill>
            </a:endParaRPr>
          </a:p>
          <a:p>
            <a:pPr marL="0" indent="0">
              <a:spcBef>
                <a:spcPts val="0"/>
              </a:spcBef>
              <a:buFont typeface="Wingdings" panose="05000000000000000000" pitchFamily="2" charset="2"/>
              <a:buNone/>
            </a:pPr>
            <a:r>
              <a:rPr lang="ja-JP" altLang="en-US" sz="2800" dirty="0">
                <a:solidFill>
                  <a:schemeClr val="bg2"/>
                </a:solidFill>
                <a:effectLst/>
              </a:rPr>
              <a:t>　</a:t>
            </a:r>
            <a:r>
              <a:rPr lang="ja-JP" altLang="en-US" dirty="0">
                <a:solidFill>
                  <a:schemeClr val="bg2"/>
                </a:solidFill>
                <a:effectLst/>
              </a:rPr>
              <a:t>Ｐｔ：Ｆ（妊娠５Ｗ）　　　Ｈｓｐ：市立病院</a:t>
            </a:r>
            <a:endParaRPr lang="en-US" altLang="ja-JP" dirty="0">
              <a:solidFill>
                <a:schemeClr val="bg2"/>
              </a:solidFill>
              <a:effectLst/>
            </a:endParaRPr>
          </a:p>
          <a:p>
            <a:pPr marL="0" indent="0">
              <a:spcBef>
                <a:spcPts val="600"/>
              </a:spcBef>
              <a:buFont typeface="Wingdings" panose="05000000000000000000" pitchFamily="2" charset="2"/>
              <a:buNone/>
            </a:pPr>
            <a:r>
              <a:rPr lang="ja-JP" altLang="en-US" dirty="0">
                <a:solidFill>
                  <a:schemeClr val="bg2"/>
                </a:solidFill>
                <a:effectLst/>
              </a:rPr>
              <a:t>　</a:t>
            </a:r>
            <a:r>
              <a:rPr lang="en-US" altLang="ja-JP" dirty="0">
                <a:solidFill>
                  <a:schemeClr val="bg2"/>
                </a:solidFill>
                <a:effectLst/>
              </a:rPr>
              <a:t>2007</a:t>
            </a:r>
            <a:r>
              <a:rPr lang="ja-JP" altLang="en-US" dirty="0">
                <a:solidFill>
                  <a:schemeClr val="bg2"/>
                </a:solidFill>
                <a:effectLst/>
              </a:rPr>
              <a:t>（</a:t>
            </a:r>
            <a:r>
              <a:rPr lang="en-US" altLang="ja-JP" dirty="0">
                <a:solidFill>
                  <a:schemeClr val="bg2"/>
                </a:solidFill>
                <a:effectLst/>
              </a:rPr>
              <a:t>H19</a:t>
            </a:r>
            <a:r>
              <a:rPr lang="ja-JP" altLang="en-US" dirty="0">
                <a:solidFill>
                  <a:schemeClr val="bg2"/>
                </a:solidFill>
                <a:effectLst/>
              </a:rPr>
              <a:t>）</a:t>
            </a:r>
            <a:endParaRPr lang="en-US" altLang="ja-JP" dirty="0">
              <a:solidFill>
                <a:schemeClr val="bg2"/>
              </a:solidFill>
              <a:effectLst/>
            </a:endParaRPr>
          </a:p>
          <a:p>
            <a:pPr marL="0" indent="0">
              <a:spcBef>
                <a:spcPts val="600"/>
              </a:spcBef>
              <a:buFont typeface="Wingdings" panose="05000000000000000000" pitchFamily="2" charset="2"/>
              <a:buNone/>
            </a:pPr>
            <a:r>
              <a:rPr lang="ja-JP" altLang="en-US" dirty="0">
                <a:solidFill>
                  <a:schemeClr val="bg2"/>
                </a:solidFill>
                <a:effectLst/>
              </a:rPr>
              <a:t>　</a:t>
            </a:r>
            <a:r>
              <a:rPr lang="en-US" altLang="ja-JP" dirty="0">
                <a:solidFill>
                  <a:schemeClr val="bg2"/>
                </a:solidFill>
                <a:effectLst/>
              </a:rPr>
              <a:t>10/3</a:t>
            </a:r>
            <a:r>
              <a:rPr lang="ja-JP" altLang="en-US" dirty="0">
                <a:solidFill>
                  <a:schemeClr val="bg2"/>
                </a:solidFill>
                <a:effectLst/>
              </a:rPr>
              <a:t>　外来　不正性器出血（－） 下腹部痛（－）</a:t>
            </a:r>
            <a:endParaRPr lang="en-US" altLang="ja-JP" dirty="0">
              <a:solidFill>
                <a:schemeClr val="bg2"/>
              </a:solidFill>
              <a:effectLst/>
            </a:endParaRPr>
          </a:p>
          <a:p>
            <a:pPr marL="0" indent="0">
              <a:spcBef>
                <a:spcPts val="600"/>
              </a:spcBef>
              <a:buFont typeface="Wingdings" panose="05000000000000000000" pitchFamily="2" charset="2"/>
              <a:buNone/>
            </a:pPr>
            <a:r>
              <a:rPr lang="ja-JP" altLang="en-US" dirty="0">
                <a:solidFill>
                  <a:schemeClr val="bg2"/>
                </a:solidFill>
                <a:effectLst/>
              </a:rPr>
              <a:t>　　</a:t>
            </a:r>
            <a:r>
              <a:rPr lang="en-US" altLang="ja-JP" dirty="0">
                <a:solidFill>
                  <a:schemeClr val="bg2"/>
                </a:solidFill>
                <a:effectLst/>
              </a:rPr>
              <a:t>12</a:t>
            </a:r>
            <a:r>
              <a:rPr lang="ja-JP" altLang="en-US" dirty="0">
                <a:solidFill>
                  <a:schemeClr val="bg2"/>
                </a:solidFill>
                <a:effectLst/>
              </a:rPr>
              <a:t>：</a:t>
            </a:r>
            <a:r>
              <a:rPr lang="en-US" altLang="ja-JP" dirty="0">
                <a:solidFill>
                  <a:schemeClr val="bg2"/>
                </a:solidFill>
                <a:effectLst/>
              </a:rPr>
              <a:t>40</a:t>
            </a:r>
            <a:r>
              <a:rPr lang="ja-JP" altLang="en-US" dirty="0">
                <a:solidFill>
                  <a:schemeClr val="bg2"/>
                </a:solidFill>
                <a:effectLst/>
              </a:rPr>
              <a:t>　</a:t>
            </a:r>
            <a:r>
              <a:rPr lang="en-US" altLang="ja-JP" dirty="0">
                <a:solidFill>
                  <a:schemeClr val="bg2"/>
                </a:solidFill>
                <a:effectLst/>
              </a:rPr>
              <a:t>【</a:t>
            </a:r>
            <a:r>
              <a:rPr lang="ja-JP" altLang="en-US" dirty="0">
                <a:solidFill>
                  <a:schemeClr val="bg2"/>
                </a:solidFill>
                <a:effectLst/>
              </a:rPr>
              <a:t>ｴｺｰ</a:t>
            </a:r>
            <a:r>
              <a:rPr lang="en-US" altLang="ja-JP" dirty="0">
                <a:solidFill>
                  <a:schemeClr val="bg2"/>
                </a:solidFill>
                <a:effectLst/>
              </a:rPr>
              <a:t>】</a:t>
            </a:r>
            <a:r>
              <a:rPr lang="ja-JP" altLang="en-US" dirty="0">
                <a:solidFill>
                  <a:schemeClr val="bg2"/>
                </a:solidFill>
                <a:effectLst/>
              </a:rPr>
              <a:t>右卵巣周囲にあやしい</a:t>
            </a:r>
            <a:r>
              <a:rPr lang="en-US" altLang="ja-JP" dirty="0">
                <a:solidFill>
                  <a:schemeClr val="bg2"/>
                </a:solidFill>
                <a:effectLst/>
              </a:rPr>
              <a:t>mass</a:t>
            </a:r>
            <a:r>
              <a:rPr lang="ja-JP" altLang="en-US" dirty="0">
                <a:solidFill>
                  <a:schemeClr val="bg2"/>
                </a:solidFill>
                <a:effectLst/>
              </a:rPr>
              <a:t>　</a:t>
            </a:r>
            <a:endParaRPr lang="en-US" altLang="ja-JP" dirty="0">
              <a:solidFill>
                <a:schemeClr val="bg2"/>
              </a:solidFill>
              <a:effectLst/>
            </a:endParaRPr>
          </a:p>
          <a:p>
            <a:pPr marL="0" indent="0">
              <a:spcBef>
                <a:spcPts val="600"/>
              </a:spcBef>
              <a:buFont typeface="Wingdings" panose="05000000000000000000" pitchFamily="2" charset="2"/>
              <a:buNone/>
            </a:pPr>
            <a:r>
              <a:rPr lang="ja-JP" altLang="en-US" dirty="0">
                <a:solidFill>
                  <a:schemeClr val="bg2"/>
                </a:solidFill>
              </a:rPr>
              <a:t>　　　　　　　　　　　　　　　　　　　　　　　　　　</a:t>
            </a:r>
            <a:r>
              <a:rPr lang="ja-JP" altLang="en-US" dirty="0">
                <a:solidFill>
                  <a:schemeClr val="bg2"/>
                </a:solidFill>
                <a:effectLst/>
              </a:rPr>
              <a:t>⇒帰 宅</a:t>
            </a:r>
            <a:endParaRPr lang="en-US" altLang="ja-JP" dirty="0">
              <a:solidFill>
                <a:schemeClr val="bg2"/>
              </a:solidFill>
              <a:effectLst/>
            </a:endParaRPr>
          </a:p>
          <a:p>
            <a:pPr marL="0" indent="0">
              <a:spcBef>
                <a:spcPts val="600"/>
              </a:spcBef>
              <a:buFont typeface="Wingdings" panose="05000000000000000000" pitchFamily="2" charset="2"/>
              <a:buNone/>
            </a:pPr>
            <a:r>
              <a:rPr lang="ja-JP" altLang="en-US" dirty="0">
                <a:solidFill>
                  <a:schemeClr val="bg2"/>
                </a:solidFill>
                <a:effectLst/>
              </a:rPr>
              <a:t>　　</a:t>
            </a:r>
            <a:r>
              <a:rPr lang="en-US" altLang="ja-JP" dirty="0">
                <a:solidFill>
                  <a:schemeClr val="bg2"/>
                </a:solidFill>
                <a:effectLst/>
              </a:rPr>
              <a:t>16</a:t>
            </a:r>
            <a:r>
              <a:rPr lang="ja-JP" altLang="en-US" dirty="0">
                <a:solidFill>
                  <a:schemeClr val="bg2"/>
                </a:solidFill>
                <a:effectLst/>
              </a:rPr>
              <a:t>：</a:t>
            </a:r>
            <a:r>
              <a:rPr lang="en-US" altLang="ja-JP" dirty="0">
                <a:solidFill>
                  <a:schemeClr val="bg2"/>
                </a:solidFill>
                <a:effectLst/>
              </a:rPr>
              <a:t>03</a:t>
            </a:r>
            <a:r>
              <a:rPr lang="ja-JP" altLang="en-US" dirty="0">
                <a:solidFill>
                  <a:schemeClr val="bg2"/>
                </a:solidFill>
                <a:effectLst/>
              </a:rPr>
              <a:t>　</a:t>
            </a:r>
            <a:r>
              <a:rPr lang="en-US" altLang="ja-JP" dirty="0">
                <a:solidFill>
                  <a:schemeClr val="bg2"/>
                </a:solidFill>
                <a:effectLst/>
              </a:rPr>
              <a:t>【</a:t>
            </a:r>
            <a:r>
              <a:rPr lang="ja-JP" altLang="en-US" dirty="0">
                <a:solidFill>
                  <a:schemeClr val="bg2"/>
                </a:solidFill>
                <a:effectLst/>
              </a:rPr>
              <a:t>尿</a:t>
            </a:r>
            <a:r>
              <a:rPr lang="en-US" altLang="ja-JP" dirty="0">
                <a:solidFill>
                  <a:schemeClr val="bg2"/>
                </a:solidFill>
                <a:effectLst/>
              </a:rPr>
              <a:t>βhCG】25290IU/mL</a:t>
            </a:r>
          </a:p>
          <a:p>
            <a:pPr marL="0" indent="0">
              <a:spcBef>
                <a:spcPts val="600"/>
              </a:spcBef>
              <a:buFont typeface="Wingdings" panose="05000000000000000000" pitchFamily="2" charset="2"/>
              <a:buNone/>
            </a:pPr>
            <a:r>
              <a:rPr lang="ja-JP" altLang="en-US" dirty="0">
                <a:solidFill>
                  <a:schemeClr val="bg2"/>
                </a:solidFill>
                <a:effectLst/>
              </a:rPr>
              <a:t>　</a:t>
            </a:r>
            <a:r>
              <a:rPr lang="en-US" altLang="ja-JP" dirty="0">
                <a:solidFill>
                  <a:schemeClr val="bg2"/>
                </a:solidFill>
                <a:effectLst/>
              </a:rPr>
              <a:t>10/4</a:t>
            </a:r>
            <a:r>
              <a:rPr lang="ja-JP" altLang="en-US" dirty="0">
                <a:solidFill>
                  <a:schemeClr val="bg2"/>
                </a:solidFill>
                <a:effectLst/>
              </a:rPr>
              <a:t>　</a:t>
            </a:r>
            <a:r>
              <a:rPr lang="en-US" altLang="ja-JP" dirty="0">
                <a:solidFill>
                  <a:schemeClr val="bg2"/>
                </a:solidFill>
                <a:effectLst/>
              </a:rPr>
              <a:t>9</a:t>
            </a:r>
            <a:r>
              <a:rPr lang="ja-JP" altLang="en-US" dirty="0">
                <a:solidFill>
                  <a:schemeClr val="bg2"/>
                </a:solidFill>
                <a:effectLst/>
              </a:rPr>
              <a:t>：</a:t>
            </a:r>
            <a:r>
              <a:rPr lang="en-US" altLang="ja-JP" dirty="0">
                <a:solidFill>
                  <a:schemeClr val="bg2"/>
                </a:solidFill>
                <a:effectLst/>
              </a:rPr>
              <a:t>00</a:t>
            </a:r>
            <a:r>
              <a:rPr lang="ja-JP" altLang="en-US" dirty="0">
                <a:solidFill>
                  <a:schemeClr val="bg2"/>
                </a:solidFill>
                <a:effectLst/>
              </a:rPr>
              <a:t>　</a:t>
            </a:r>
            <a:r>
              <a:rPr lang="en-US" altLang="ja-JP" dirty="0">
                <a:solidFill>
                  <a:schemeClr val="bg2"/>
                </a:solidFill>
                <a:effectLst/>
              </a:rPr>
              <a:t>Pt</a:t>
            </a:r>
            <a:r>
              <a:rPr lang="ja-JP" altLang="en-US" dirty="0">
                <a:solidFill>
                  <a:schemeClr val="bg2"/>
                </a:solidFill>
                <a:effectLst/>
              </a:rPr>
              <a:t>→</a:t>
            </a:r>
            <a:r>
              <a:rPr lang="en-US" altLang="ja-JP" dirty="0">
                <a:solidFill>
                  <a:schemeClr val="bg2"/>
                </a:solidFill>
                <a:effectLst/>
              </a:rPr>
              <a:t>Ns</a:t>
            </a:r>
            <a:r>
              <a:rPr lang="ja-JP" altLang="en-US" dirty="0">
                <a:solidFill>
                  <a:schemeClr val="bg2"/>
                </a:solidFill>
                <a:effectLst/>
              </a:rPr>
              <a:t>：</a:t>
            </a:r>
            <a:r>
              <a:rPr lang="en-US" altLang="ja-JP" dirty="0">
                <a:solidFill>
                  <a:schemeClr val="bg2"/>
                </a:solidFill>
                <a:effectLst/>
              </a:rPr>
              <a:t>TEL</a:t>
            </a:r>
            <a:r>
              <a:rPr lang="ja-JP" altLang="en-US" dirty="0">
                <a:solidFill>
                  <a:schemeClr val="bg2"/>
                </a:solidFill>
                <a:effectLst/>
              </a:rPr>
              <a:t>「腹痛」　</a:t>
            </a:r>
            <a:r>
              <a:rPr lang="en-US" altLang="ja-JP" dirty="0">
                <a:solidFill>
                  <a:schemeClr val="bg2"/>
                </a:solidFill>
                <a:effectLst/>
              </a:rPr>
              <a:t>Ns</a:t>
            </a:r>
            <a:r>
              <a:rPr lang="ja-JP" altLang="en-US" dirty="0">
                <a:solidFill>
                  <a:schemeClr val="bg2"/>
                </a:solidFill>
                <a:effectLst/>
              </a:rPr>
              <a:t>→</a:t>
            </a:r>
            <a:r>
              <a:rPr lang="en-US" altLang="ja-JP" dirty="0">
                <a:solidFill>
                  <a:schemeClr val="bg2"/>
                </a:solidFill>
                <a:effectLst/>
              </a:rPr>
              <a:t>Pt</a:t>
            </a:r>
            <a:r>
              <a:rPr lang="ja-JP" altLang="en-US" dirty="0">
                <a:solidFill>
                  <a:schemeClr val="bg2"/>
                </a:solidFill>
                <a:effectLst/>
              </a:rPr>
              <a:t>：「</a:t>
            </a:r>
            <a:r>
              <a:rPr lang="ja-JP" altLang="en-US" dirty="0">
                <a:solidFill>
                  <a:srgbClr val="C00000"/>
                </a:solidFill>
                <a:effectLst/>
              </a:rPr>
              <a:t>来院を</a:t>
            </a:r>
            <a:r>
              <a:rPr lang="ja-JP" altLang="en-US" dirty="0">
                <a:solidFill>
                  <a:schemeClr val="bg2"/>
                </a:solidFill>
                <a:effectLst/>
              </a:rPr>
              <a:t>」</a:t>
            </a:r>
            <a:endParaRPr lang="en-US" altLang="ja-JP" dirty="0">
              <a:solidFill>
                <a:schemeClr val="bg2"/>
              </a:solidFill>
              <a:effectLst/>
            </a:endParaRPr>
          </a:p>
          <a:p>
            <a:pPr marL="0" indent="0">
              <a:spcBef>
                <a:spcPts val="600"/>
              </a:spcBef>
              <a:buFont typeface="Wingdings" panose="05000000000000000000" pitchFamily="2" charset="2"/>
              <a:buNone/>
            </a:pPr>
            <a:r>
              <a:rPr lang="ja-JP" altLang="en-US" dirty="0">
                <a:solidFill>
                  <a:schemeClr val="bg2"/>
                </a:solidFill>
                <a:effectLst/>
              </a:rPr>
              <a:t>　　</a:t>
            </a:r>
            <a:endParaRPr lang="en-US" altLang="ja-JP" dirty="0">
              <a:solidFill>
                <a:schemeClr val="bg2"/>
              </a:solidFill>
              <a:effectLst/>
            </a:endParaRPr>
          </a:p>
          <a:p>
            <a:pPr marL="0" indent="0">
              <a:spcBef>
                <a:spcPts val="600"/>
              </a:spcBef>
              <a:buFont typeface="Wingdings" panose="05000000000000000000" pitchFamily="2" charset="2"/>
              <a:buNone/>
            </a:pPr>
            <a:r>
              <a:rPr lang="en-US" altLang="ja-JP" dirty="0">
                <a:solidFill>
                  <a:schemeClr val="bg2"/>
                </a:solidFill>
              </a:rPr>
              <a:t>   </a:t>
            </a:r>
            <a:r>
              <a:rPr lang="en-US" altLang="ja-JP" dirty="0" err="1">
                <a:solidFill>
                  <a:schemeClr val="bg2"/>
                </a:solidFill>
                <a:effectLst/>
              </a:rPr>
              <a:t>Dr</a:t>
            </a:r>
            <a:r>
              <a:rPr lang="ja-JP" altLang="en-US" dirty="0">
                <a:solidFill>
                  <a:schemeClr val="bg2"/>
                </a:solidFill>
                <a:effectLst/>
              </a:rPr>
              <a:t>→ｸﾗｰｸ→</a:t>
            </a:r>
            <a:r>
              <a:rPr lang="en-US" altLang="ja-JP" dirty="0">
                <a:solidFill>
                  <a:schemeClr val="bg2"/>
                </a:solidFill>
                <a:effectLst/>
              </a:rPr>
              <a:t>Pt</a:t>
            </a:r>
            <a:r>
              <a:rPr lang="ja-JP" altLang="en-US" dirty="0">
                <a:solidFill>
                  <a:schemeClr val="bg2"/>
                </a:solidFill>
                <a:effectLst/>
              </a:rPr>
              <a:t>：</a:t>
            </a:r>
            <a:r>
              <a:rPr lang="en-US" altLang="ja-JP" dirty="0">
                <a:solidFill>
                  <a:schemeClr val="bg2"/>
                </a:solidFill>
                <a:effectLst/>
              </a:rPr>
              <a:t>TEL</a:t>
            </a:r>
          </a:p>
          <a:p>
            <a:pPr marL="176213" indent="-176213">
              <a:spcBef>
                <a:spcPts val="600"/>
              </a:spcBef>
              <a:buFont typeface="Wingdings" panose="05000000000000000000" pitchFamily="2" charset="2"/>
              <a:buNone/>
            </a:pPr>
            <a:r>
              <a:rPr lang="ja-JP" altLang="en-US" dirty="0">
                <a:solidFill>
                  <a:schemeClr val="bg2"/>
                </a:solidFill>
                <a:effectLst/>
              </a:rPr>
              <a:t>　「検査結果が良くないので，診察においで下さいとの　 事ですので，</a:t>
            </a:r>
            <a:r>
              <a:rPr lang="en-US" altLang="ja-JP" dirty="0">
                <a:solidFill>
                  <a:schemeClr val="bg2"/>
                </a:solidFill>
                <a:effectLst/>
              </a:rPr>
              <a:t>11</a:t>
            </a:r>
            <a:r>
              <a:rPr lang="ja-JP" altLang="en-US" dirty="0">
                <a:solidFill>
                  <a:schemeClr val="bg2"/>
                </a:solidFill>
                <a:effectLst/>
              </a:rPr>
              <a:t>時までにお越し頂けますか」</a:t>
            </a:r>
            <a:endParaRPr lang="en-US" altLang="ja-JP" dirty="0">
              <a:solidFill>
                <a:schemeClr val="bg2"/>
              </a:solidFill>
              <a:effectLst/>
            </a:endParaRPr>
          </a:p>
          <a:p>
            <a:pPr marL="0" indent="0">
              <a:spcBef>
                <a:spcPts val="600"/>
              </a:spcBef>
              <a:buFont typeface="Wingdings" panose="05000000000000000000" pitchFamily="2" charset="2"/>
              <a:buNone/>
            </a:pPr>
            <a:r>
              <a:rPr lang="ja-JP" altLang="en-US" dirty="0">
                <a:solidFill>
                  <a:schemeClr val="bg2"/>
                </a:solidFill>
                <a:effectLst/>
              </a:rPr>
              <a:t>　</a:t>
            </a:r>
            <a:r>
              <a:rPr lang="en-US" altLang="ja-JP" dirty="0">
                <a:solidFill>
                  <a:schemeClr val="bg2"/>
                </a:solidFill>
                <a:effectLst/>
              </a:rPr>
              <a:t>14</a:t>
            </a:r>
            <a:r>
              <a:rPr lang="ja-JP" altLang="en-US" dirty="0">
                <a:solidFill>
                  <a:schemeClr val="bg2"/>
                </a:solidFill>
                <a:effectLst/>
              </a:rPr>
              <a:t>：</a:t>
            </a:r>
            <a:r>
              <a:rPr lang="en-US" altLang="ja-JP" dirty="0">
                <a:solidFill>
                  <a:schemeClr val="bg2"/>
                </a:solidFill>
                <a:effectLst/>
              </a:rPr>
              <a:t>05</a:t>
            </a:r>
            <a:r>
              <a:rPr lang="ja-JP" altLang="en-US" dirty="0">
                <a:solidFill>
                  <a:schemeClr val="bg2"/>
                </a:solidFill>
                <a:effectLst/>
              </a:rPr>
              <a:t>　病院到着（救急車）</a:t>
            </a:r>
            <a:endParaRPr lang="en-US" altLang="ja-JP" dirty="0">
              <a:solidFill>
                <a:schemeClr val="bg2"/>
              </a:solidFill>
              <a:effectLst/>
            </a:endParaRPr>
          </a:p>
          <a:p>
            <a:pPr marL="0" indent="0">
              <a:buFont typeface="Wingdings" panose="05000000000000000000" pitchFamily="2" charset="2"/>
              <a:buNone/>
            </a:pPr>
            <a:r>
              <a:rPr lang="ja-JP" altLang="en-US" dirty="0">
                <a:solidFill>
                  <a:schemeClr val="bg2"/>
                </a:solidFill>
              </a:rPr>
              <a:t>　⇒</a:t>
            </a:r>
            <a:r>
              <a:rPr lang="ja-JP" altLang="en-US" dirty="0">
                <a:solidFill>
                  <a:srgbClr val="C00000"/>
                </a:solidFill>
              </a:rPr>
              <a:t>死亡</a:t>
            </a:r>
            <a:endParaRPr lang="ja-JP" altLang="en-US" dirty="0">
              <a:solidFill>
                <a:srgbClr val="C00000"/>
              </a:solidFill>
              <a:effectLst/>
            </a:endParaRPr>
          </a:p>
        </p:txBody>
      </p:sp>
      <p:sp>
        <p:nvSpPr>
          <p:cNvPr id="4" name="正方形/長方形 3"/>
          <p:cNvSpPr/>
          <p:nvPr/>
        </p:nvSpPr>
        <p:spPr>
          <a:xfrm>
            <a:off x="1582737" y="6249787"/>
            <a:ext cx="6143625"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dirty="0">
                <a:solidFill>
                  <a:schemeClr val="bg2"/>
                </a:solidFill>
              </a:rPr>
              <a:t>（異所性妊娠⇒出血性ショック）</a:t>
            </a:r>
          </a:p>
        </p:txBody>
      </p:sp>
      <p:sp>
        <p:nvSpPr>
          <p:cNvPr id="6" name="正方形/長方形 5"/>
          <p:cNvSpPr/>
          <p:nvPr/>
        </p:nvSpPr>
        <p:spPr>
          <a:xfrm>
            <a:off x="7452320" y="5267399"/>
            <a:ext cx="1942331"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3200" dirty="0">
                <a:solidFill>
                  <a:schemeClr val="bg2"/>
                </a:solidFill>
              </a:rPr>
              <a:t>Pt</a:t>
            </a:r>
            <a:r>
              <a:rPr lang="ja-JP" altLang="en-US" sz="3200" dirty="0">
                <a:solidFill>
                  <a:schemeClr val="bg2"/>
                </a:solidFill>
              </a:rPr>
              <a:t>「了解」</a:t>
            </a:r>
          </a:p>
        </p:txBody>
      </p:sp>
      <p:sp>
        <p:nvSpPr>
          <p:cNvPr id="9" name="正方形/長方形 8"/>
          <p:cNvSpPr/>
          <p:nvPr/>
        </p:nvSpPr>
        <p:spPr>
          <a:xfrm>
            <a:off x="5557838" y="6594475"/>
            <a:ext cx="3454400" cy="295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ja-JP" altLang="en-US" dirty="0">
                <a:solidFill>
                  <a:schemeClr val="bg2">
                    <a:lumMod val="50000"/>
                    <a:lumOff val="50000"/>
                  </a:schemeClr>
                </a:solidFill>
              </a:rPr>
              <a:t>仁邦法律事務所 桑原博道</a:t>
            </a:r>
          </a:p>
        </p:txBody>
      </p:sp>
      <p:sp>
        <p:nvSpPr>
          <p:cNvPr id="8" name="四角形吹き出し 6"/>
          <p:cNvSpPr/>
          <p:nvPr/>
        </p:nvSpPr>
        <p:spPr>
          <a:xfrm>
            <a:off x="250825" y="188913"/>
            <a:ext cx="7057479" cy="2808039"/>
          </a:xfrm>
          <a:prstGeom prst="wedgeRectCallout">
            <a:avLst>
              <a:gd name="adj1" fmla="val 51792"/>
              <a:gd name="adj2" fmla="val 25483"/>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61950" indent="-361950">
              <a:defRPr/>
            </a:pPr>
            <a:r>
              <a:rPr lang="ja-JP" altLang="en-US" sz="2800" dirty="0">
                <a:effectLst>
                  <a:outerShdw blurRad="38100" dist="38100" dir="2700000" algn="tl">
                    <a:srgbClr val="000000">
                      <a:alpha val="43137"/>
                    </a:srgbClr>
                  </a:outerShdw>
                </a:effectLst>
              </a:rPr>
              <a:t>Ｄｒ→Ｐｔ「子宮外妊娠の可能性も否定できないので，今後腹痛や出血を認めた場合は無理せずいつでも早めに受診すること。子宮外妊娠の場合は卵管妊娠が多く，これがお腹の中で出血してしまうと腹痛やショックを起こし緊急手術になる場合もある」</a:t>
            </a:r>
            <a:endParaRPr lang="ja-JP" altLang="en-US" sz="3200" dirty="0">
              <a:effectLst>
                <a:outerShdw blurRad="38100" dist="38100" dir="2700000" algn="tl">
                  <a:srgbClr val="000000">
                    <a:alpha val="43137"/>
                  </a:srgbClr>
                </a:outerShdw>
              </a:effectLst>
            </a:endParaRPr>
          </a:p>
        </p:txBody>
      </p:sp>
      <p:sp>
        <p:nvSpPr>
          <p:cNvPr id="12" name="四角形吹き出し 16"/>
          <p:cNvSpPr/>
          <p:nvPr/>
        </p:nvSpPr>
        <p:spPr>
          <a:xfrm>
            <a:off x="230634" y="4110489"/>
            <a:ext cx="8589838" cy="2171668"/>
          </a:xfrm>
          <a:prstGeom prst="wedgeRectCallout">
            <a:avLst>
              <a:gd name="adj1" fmla="val 35867"/>
              <a:gd name="adj2" fmla="val -68274"/>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80975" indent="-180975">
              <a:defRPr/>
            </a:pPr>
            <a:r>
              <a:rPr lang="ja-JP" altLang="en-US" sz="2800" dirty="0">
                <a:effectLst>
                  <a:outerShdw blurRad="38100" dist="38100" dir="2700000" algn="tl">
                    <a:srgbClr val="000000">
                      <a:alpha val="43137"/>
                    </a:srgbClr>
                  </a:outerShdw>
                </a:effectLst>
              </a:rPr>
              <a:t>Ｎｓ→Ｐｔ「子宮外妊娠であれば破裂して，お腹の中で出血する危険があるので，早く処置した方が良いですよ」</a:t>
            </a:r>
            <a:endParaRPr lang="en-US" altLang="ja-JP" sz="2800" dirty="0">
              <a:effectLst>
                <a:outerShdw blurRad="38100" dist="38100" dir="2700000" algn="tl">
                  <a:srgbClr val="000000">
                    <a:alpha val="43137"/>
                  </a:srgbClr>
                </a:outerShdw>
              </a:effectLst>
            </a:endParaRPr>
          </a:p>
          <a:p>
            <a:pPr marL="180975" indent="-180975">
              <a:defRPr/>
            </a:pPr>
            <a:r>
              <a:rPr lang="ja-JP" altLang="en-US" sz="2800" dirty="0">
                <a:effectLst>
                  <a:outerShdw blurRad="38100" dist="38100" dir="2700000" algn="tl">
                    <a:srgbClr val="000000">
                      <a:alpha val="43137"/>
                    </a:srgbClr>
                  </a:outerShdw>
                </a:effectLst>
              </a:rPr>
              <a:t>Ｐｔ→Ｎｓ「昨日受診したばかりで，よく分からなかったから，今日行っても同じですよね」，「もう少し様子を見る」</a:t>
            </a:r>
            <a:endParaRPr lang="ja-JP" altLang="en-US" sz="3200" dirty="0">
              <a:effectLst>
                <a:outerShdw blurRad="38100" dist="38100" dir="2700000" algn="tl">
                  <a:srgbClr val="000000">
                    <a:alpha val="43137"/>
                  </a:srgbClr>
                </a:outerShdw>
              </a:effectLst>
            </a:endParaRPr>
          </a:p>
        </p:txBody>
      </p:sp>
      <p:sp>
        <p:nvSpPr>
          <p:cNvPr id="13" name="円/楕円 9"/>
          <p:cNvSpPr/>
          <p:nvPr/>
        </p:nvSpPr>
        <p:spPr>
          <a:xfrm>
            <a:off x="611560" y="2884549"/>
            <a:ext cx="2592288" cy="686731"/>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ja-JP" altLang="en-US" sz="3200" dirty="0">
                <a:effectLst>
                  <a:outerShdw blurRad="38100" dist="38100" dir="2700000" algn="tl">
                    <a:srgbClr val="000000">
                      <a:alpha val="43137"/>
                    </a:srgbClr>
                  </a:outerShdw>
                </a:effectLst>
              </a:rPr>
              <a:t>法廷証言</a:t>
            </a:r>
          </a:p>
        </p:txBody>
      </p:sp>
      <p:sp>
        <p:nvSpPr>
          <p:cNvPr id="14" name="円/楕円 9"/>
          <p:cNvSpPr/>
          <p:nvPr/>
        </p:nvSpPr>
        <p:spPr>
          <a:xfrm>
            <a:off x="611560" y="3711059"/>
            <a:ext cx="2592288" cy="686731"/>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ja-JP" altLang="en-US" sz="3200" dirty="0">
                <a:effectLst>
                  <a:outerShdw blurRad="38100" dist="38100" dir="2700000" algn="tl">
                    <a:srgbClr val="000000">
                      <a:alpha val="43137"/>
                    </a:srgbClr>
                  </a:outerShdw>
                </a:effectLst>
              </a:rPr>
              <a:t>法廷証言</a:t>
            </a:r>
          </a:p>
        </p:txBody>
      </p:sp>
      <p:sp>
        <p:nvSpPr>
          <p:cNvPr id="15" name="円/楕円 13"/>
          <p:cNvSpPr/>
          <p:nvPr/>
        </p:nvSpPr>
        <p:spPr>
          <a:xfrm>
            <a:off x="2881573" y="3664578"/>
            <a:ext cx="3861322" cy="698270"/>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a:solidFill>
                  <a:schemeClr val="tx1"/>
                </a:solidFill>
                <a:effectLst>
                  <a:outerShdw blurRad="38100" dist="38100" dir="2700000" algn="tl">
                    <a:srgbClr val="000000">
                      <a:alpha val="43137"/>
                    </a:srgbClr>
                  </a:outerShdw>
                </a:effectLst>
              </a:rPr>
              <a:t>ヒアリング（－）</a:t>
            </a:r>
          </a:p>
        </p:txBody>
      </p:sp>
      <p:sp>
        <p:nvSpPr>
          <p:cNvPr id="16" name="円/楕円 13"/>
          <p:cNvSpPr/>
          <p:nvPr/>
        </p:nvSpPr>
        <p:spPr>
          <a:xfrm>
            <a:off x="2881573" y="2849439"/>
            <a:ext cx="3874245" cy="69445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a:solidFill>
                  <a:schemeClr val="tx1"/>
                </a:solidFill>
                <a:effectLst>
                  <a:outerShdw blurRad="38100" dist="38100" dir="2700000" algn="tl">
                    <a:srgbClr val="000000">
                      <a:alpha val="43137"/>
                    </a:srgbClr>
                  </a:outerShdw>
                </a:effectLst>
              </a:rPr>
              <a:t>ヒアリング（－）</a:t>
            </a:r>
          </a:p>
        </p:txBody>
      </p:sp>
      <p:sp>
        <p:nvSpPr>
          <p:cNvPr id="17" name="角丸四角形 19"/>
          <p:cNvSpPr/>
          <p:nvPr/>
        </p:nvSpPr>
        <p:spPr>
          <a:xfrm>
            <a:off x="6420619" y="2832533"/>
            <a:ext cx="2471861" cy="1728888"/>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3200" dirty="0">
                <a:effectLst>
                  <a:outerShdw blurRad="38100" dist="38100" dir="2700000" algn="tl">
                    <a:srgbClr val="000000">
                      <a:alpha val="43137"/>
                    </a:srgbClr>
                  </a:outerShdw>
                </a:effectLst>
              </a:rPr>
              <a:t>報告書</a:t>
            </a:r>
            <a:endParaRPr lang="en-US" altLang="ja-JP" sz="3200" dirty="0">
              <a:effectLst>
                <a:outerShdw blurRad="38100" dist="38100" dir="2700000" algn="tl">
                  <a:srgbClr val="000000">
                    <a:alpha val="43137"/>
                  </a:srgbClr>
                </a:outerShdw>
              </a:effectLst>
            </a:endParaRPr>
          </a:p>
          <a:p>
            <a:pPr algn="ctr">
              <a:defRPr/>
            </a:pPr>
            <a:r>
              <a:rPr lang="ja-JP" altLang="en-US" sz="3200" dirty="0">
                <a:effectLst>
                  <a:outerShdw blurRad="38100" dist="38100" dir="2700000" algn="tl">
                    <a:srgbClr val="000000">
                      <a:alpha val="43137"/>
                    </a:srgbClr>
                  </a:outerShdw>
                </a:effectLst>
              </a:rPr>
              <a:t>「臨床経過」（－）</a:t>
            </a:r>
          </a:p>
        </p:txBody>
      </p:sp>
    </p:spTree>
    <p:extLst>
      <p:ext uri="{BB962C8B-B14F-4D97-AF65-F5344CB8AC3E}">
        <p14:creationId xmlns:p14="http://schemas.microsoft.com/office/powerpoint/2010/main" val="7858269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dissolv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dissolv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コンテンツ プレースホルダー 2"/>
          <p:cNvSpPr>
            <a:spLocks noGrp="1"/>
          </p:cNvSpPr>
          <p:nvPr>
            <p:ph idx="1"/>
          </p:nvPr>
        </p:nvSpPr>
        <p:spPr>
          <a:xfrm>
            <a:off x="323528" y="998537"/>
            <a:ext cx="8496944" cy="5382791"/>
          </a:xfrm>
          <a:prstGeom prst="foldedCorner">
            <a:avLst/>
          </a:prstGeom>
          <a:solidFill>
            <a:schemeClr val="tx1">
              <a:lumMod val="95000"/>
            </a:schemeClr>
          </a:solidFill>
          <a:ln w="34925">
            <a:solidFill>
              <a:schemeClr val="bg1"/>
            </a:solidFill>
            <a:prstDash val="sysDash"/>
          </a:ln>
        </p:spPr>
        <p:txBody>
          <a:bodyPr/>
          <a:lstStyle/>
          <a:p>
            <a:pPr marL="0" indent="0">
              <a:buFont typeface="Wingdings" panose="05000000000000000000" pitchFamily="2" charset="2"/>
              <a:buNone/>
            </a:pPr>
            <a:endParaRPr lang="en-US" altLang="ja-JP" sz="2800" dirty="0">
              <a:solidFill>
                <a:schemeClr val="bg2"/>
              </a:solidFill>
              <a:effectLst/>
            </a:endParaRPr>
          </a:p>
          <a:p>
            <a:pPr marL="361950" indent="-361950">
              <a:buFont typeface="Wingdings" panose="05000000000000000000" pitchFamily="2" charset="2"/>
              <a:buNone/>
            </a:pPr>
            <a:r>
              <a:rPr lang="ja-JP" altLang="en-US" sz="2800" dirty="0">
                <a:solidFill>
                  <a:schemeClr val="bg2"/>
                </a:solidFill>
                <a:effectLst/>
              </a:rPr>
              <a:t>　　</a:t>
            </a:r>
            <a:r>
              <a:rPr lang="ja-JP" altLang="en-US" dirty="0">
                <a:solidFill>
                  <a:schemeClr val="bg2"/>
                </a:solidFill>
                <a:effectLst/>
              </a:rPr>
              <a:t>同報告書は，★医師が，１０月３日の診察終了時に「・・・」と説明したことや，同月４日午前９時前後頃の電話では，★看護師が「・・・」と　伝えたこと，★看護師との上記電話で，★看護師が来院を勧めたにもかかわらず，★は，「・・・」と述べたことなどの事実は，★医師や★看護師の尋問を経て・・・確定された</a:t>
            </a:r>
            <a:r>
              <a:rPr lang="ja-JP" altLang="en-US" dirty="0">
                <a:solidFill>
                  <a:srgbClr val="C00000"/>
                </a:solidFill>
                <a:effectLst/>
              </a:rPr>
              <a:t>「診療経過等」に掲げられておらず</a:t>
            </a:r>
            <a:r>
              <a:rPr lang="ja-JP" altLang="en-US" dirty="0">
                <a:solidFill>
                  <a:schemeClr val="bg2"/>
                </a:solidFill>
                <a:effectLst/>
              </a:rPr>
              <a:t>事実を必ずしも前提としなかったために</a:t>
            </a:r>
            <a:r>
              <a:rPr lang="ja-JP" altLang="en-US" dirty="0">
                <a:solidFill>
                  <a:srgbClr val="C00000"/>
                </a:solidFill>
                <a:effectLst/>
              </a:rPr>
              <a:t>異なった結論を導いた</a:t>
            </a:r>
            <a:r>
              <a:rPr lang="ja-JP" altLang="en-US" dirty="0">
                <a:solidFill>
                  <a:schemeClr val="bg2"/>
                </a:solidFill>
                <a:effectLst/>
              </a:rPr>
              <a:t>と推測することが可能である。</a:t>
            </a:r>
          </a:p>
        </p:txBody>
      </p:sp>
      <p:sp>
        <p:nvSpPr>
          <p:cNvPr id="5" name="円/楕円 4"/>
          <p:cNvSpPr/>
          <p:nvPr/>
        </p:nvSpPr>
        <p:spPr>
          <a:xfrm>
            <a:off x="7270750" y="333375"/>
            <a:ext cx="1454150" cy="1295400"/>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2800" dirty="0">
                <a:effectLst>
                  <a:outerShdw blurRad="38100" dist="38100" dir="2700000" algn="tl">
                    <a:srgbClr val="000000">
                      <a:alpha val="43137"/>
                    </a:srgbClr>
                  </a:outerShdw>
                </a:effectLst>
              </a:rPr>
              <a:t>過失</a:t>
            </a:r>
            <a:r>
              <a:rPr lang="en-US" altLang="ja-JP" sz="2800" dirty="0">
                <a:effectLst>
                  <a:outerShdw blurRad="38100" dist="38100" dir="2700000" algn="tl">
                    <a:srgbClr val="000000">
                      <a:alpha val="43137"/>
                    </a:srgbClr>
                  </a:outerShdw>
                </a:effectLst>
              </a:rPr>
              <a:t/>
            </a:r>
            <a:br>
              <a:rPr lang="en-US" altLang="ja-JP" sz="2800" dirty="0">
                <a:effectLst>
                  <a:outerShdw blurRad="38100" dist="38100" dir="2700000" algn="tl">
                    <a:srgbClr val="000000">
                      <a:alpha val="43137"/>
                    </a:srgbClr>
                  </a:outerShdw>
                </a:effectLst>
              </a:rPr>
            </a:br>
            <a:r>
              <a:rPr lang="ja-JP" altLang="en-US" sz="2800" dirty="0">
                <a:effectLst>
                  <a:outerShdw blurRad="38100" dist="38100" dir="2700000" algn="tl">
                    <a:srgbClr val="000000">
                      <a:alpha val="43137"/>
                    </a:srgbClr>
                  </a:outerShdw>
                </a:effectLst>
              </a:rPr>
              <a:t>（－）</a:t>
            </a:r>
          </a:p>
        </p:txBody>
      </p:sp>
      <p:sp>
        <p:nvSpPr>
          <p:cNvPr id="6" name="正方形/長方形 5"/>
          <p:cNvSpPr/>
          <p:nvPr/>
        </p:nvSpPr>
        <p:spPr>
          <a:xfrm>
            <a:off x="5557838" y="6594475"/>
            <a:ext cx="3454400" cy="295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ja-JP" altLang="en-US" dirty="0">
                <a:solidFill>
                  <a:schemeClr val="bg2">
                    <a:lumMod val="50000"/>
                    <a:lumOff val="50000"/>
                  </a:schemeClr>
                </a:solidFill>
              </a:rPr>
              <a:t>仁邦法律事務所 桑原博道</a:t>
            </a:r>
          </a:p>
        </p:txBody>
      </p:sp>
      <p:sp>
        <p:nvSpPr>
          <p:cNvPr id="4" name="タイトル 3"/>
          <p:cNvSpPr>
            <a:spLocks noGrp="1"/>
          </p:cNvSpPr>
          <p:nvPr>
            <p:ph type="title"/>
          </p:nvPr>
        </p:nvSpPr>
        <p:spPr/>
        <p:txBody>
          <a:bodyPr/>
          <a:lstStyle/>
          <a:p>
            <a:r>
              <a:rPr lang="en-US" altLang="ja-JP" dirty="0"/>
              <a:t>H25.2.28</a:t>
            </a:r>
            <a:r>
              <a:rPr lang="ja-JP" altLang="en-US" dirty="0"/>
              <a:t>名古屋高裁判決</a:t>
            </a:r>
          </a:p>
        </p:txBody>
      </p:sp>
    </p:spTree>
    <p:extLst>
      <p:ext uri="{BB962C8B-B14F-4D97-AF65-F5344CB8AC3E}">
        <p14:creationId xmlns:p14="http://schemas.microsoft.com/office/powerpoint/2010/main" val="266622852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86">
                                            <p:bg/>
                                          </p:spTgt>
                                        </p:tgtEl>
                                        <p:attrNameLst>
                                          <p:attrName>style.visibility</p:attrName>
                                        </p:attrNameLst>
                                      </p:cBhvr>
                                      <p:to>
                                        <p:strVal val="visible"/>
                                      </p:to>
                                    </p:set>
                                    <p:animEffect transition="in" filter="dissolve">
                                      <p:cBhvr>
                                        <p:cTn id="7" dur="500"/>
                                        <p:tgtEl>
                                          <p:spTgt spid="41986">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986">
                                            <p:txEl>
                                              <p:pRg st="1" end="1"/>
                                            </p:txEl>
                                          </p:spTgt>
                                        </p:tgtEl>
                                        <p:attrNameLst>
                                          <p:attrName>style.visibility</p:attrName>
                                        </p:attrNameLst>
                                      </p:cBhvr>
                                      <p:to>
                                        <p:strVal val="visible"/>
                                      </p:to>
                                    </p:set>
                                    <p:animEffect transition="in" filter="dissolve">
                                      <p:cBhvr>
                                        <p:cTn id="10" dur="500"/>
                                        <p:tgtEl>
                                          <p:spTgt spid="4198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332656"/>
            <a:ext cx="8382000" cy="498598"/>
          </a:xfrm>
        </p:spPr>
        <p:txBody>
          <a:bodyPr/>
          <a:lstStyle/>
          <a:p>
            <a:pPr marL="0" indent="0">
              <a:spcAft>
                <a:spcPts val="0"/>
              </a:spcAft>
              <a:buNone/>
            </a:pPr>
            <a:r>
              <a:rPr lang="ja-JP" altLang="en-US" sz="3600" i="1" u="sng" dirty="0">
                <a:solidFill>
                  <a:srgbClr val="FFC000"/>
                </a:solidFill>
              </a:rPr>
              <a:t>２．原因分析　３．再発防止策 　</a:t>
            </a:r>
            <a:r>
              <a:rPr lang="ja-JP" altLang="en-US" sz="3600" i="1" u="sng" dirty="0" smtClean="0">
                <a:solidFill>
                  <a:srgbClr val="FFC000"/>
                </a:solidFill>
              </a:rPr>
              <a:t>について</a:t>
            </a:r>
            <a:endParaRPr lang="ja-JP" altLang="en-US" sz="3600" i="1" u="sng" dirty="0">
              <a:solidFill>
                <a:srgbClr val="FFC000"/>
              </a:solidFill>
            </a:endParaRPr>
          </a:p>
        </p:txBody>
      </p:sp>
      <p:sp>
        <p:nvSpPr>
          <p:cNvPr id="4" name="コンテンツ プレースホルダー 2"/>
          <p:cNvSpPr txBox="1">
            <a:spLocks/>
          </p:cNvSpPr>
          <p:nvPr/>
        </p:nvSpPr>
        <p:spPr bwMode="auto">
          <a:xfrm>
            <a:off x="433016" y="1170553"/>
            <a:ext cx="8237984" cy="576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96875" indent="-396875" algn="l" defTabSz="912813" rtl="0" eaLnBrk="1" fontAlgn="base" hangingPunct="1">
              <a:lnSpc>
                <a:spcPct val="90000"/>
              </a:lnSpc>
              <a:spcBef>
                <a:spcPct val="20000"/>
              </a:spcBef>
              <a:spcAft>
                <a:spcPct val="0"/>
              </a:spcAft>
              <a:buBlip>
                <a:blip r:embed="rId2"/>
              </a:buBlip>
              <a:defRPr kumimoji="1" sz="3200" kern="1200">
                <a:solidFill>
                  <a:schemeClr val="tx1"/>
                </a:solidFill>
                <a:latin typeface="+mn-lt"/>
                <a:ea typeface="+mn-ea"/>
                <a:cs typeface="+mn-cs"/>
              </a:defRPr>
            </a:lvl1pPr>
            <a:lvl2pPr marL="914400" indent="-396875" algn="l" defTabSz="912813" rtl="0" eaLnBrk="1" fontAlgn="base" hangingPunct="1">
              <a:lnSpc>
                <a:spcPct val="90000"/>
              </a:lnSpc>
              <a:spcBef>
                <a:spcPct val="20000"/>
              </a:spcBef>
              <a:spcAft>
                <a:spcPct val="0"/>
              </a:spcAft>
              <a:buBlip>
                <a:blip r:embed="rId3"/>
              </a:buBlip>
              <a:defRPr kumimoji="1" sz="2800" kern="1200">
                <a:solidFill>
                  <a:schemeClr val="tx1"/>
                </a:solidFill>
                <a:latin typeface="+mn-lt"/>
                <a:ea typeface="+mn-ea"/>
                <a:cs typeface="+mn-cs"/>
              </a:defRPr>
            </a:lvl2pPr>
            <a:lvl3pPr marL="1258888" indent="-344488" algn="l" defTabSz="912813" rtl="0" eaLnBrk="1" fontAlgn="base" hangingPunct="1">
              <a:lnSpc>
                <a:spcPct val="90000"/>
              </a:lnSpc>
              <a:spcBef>
                <a:spcPct val="20000"/>
              </a:spcBef>
              <a:spcAft>
                <a:spcPct val="0"/>
              </a:spcAft>
              <a:buBlip>
                <a:blip r:embed="rId3"/>
              </a:buBlip>
              <a:defRPr kumimoji="1" sz="2400" kern="1200">
                <a:solidFill>
                  <a:schemeClr val="tx1"/>
                </a:solidFill>
                <a:latin typeface="+mn-lt"/>
                <a:ea typeface="+mn-ea"/>
                <a:cs typeface="+mn-cs"/>
              </a:defRPr>
            </a:lvl3pPr>
            <a:lvl4pPr marL="1604963" indent="-346075" algn="l" defTabSz="912813" rtl="0" eaLnBrk="1" fontAlgn="base" hangingPunct="1">
              <a:lnSpc>
                <a:spcPct val="90000"/>
              </a:lnSpc>
              <a:spcBef>
                <a:spcPct val="20000"/>
              </a:spcBef>
              <a:spcAft>
                <a:spcPct val="0"/>
              </a:spcAft>
              <a:buBlip>
                <a:blip r:embed="rId3"/>
              </a:buBlip>
              <a:defRPr kumimoji="1" sz="2400" kern="1200">
                <a:solidFill>
                  <a:schemeClr val="tx1"/>
                </a:solidFill>
                <a:latin typeface="+mn-lt"/>
                <a:ea typeface="+mn-ea"/>
                <a:cs typeface="+mn-cs"/>
              </a:defRPr>
            </a:lvl4pPr>
            <a:lvl5pPr marL="1941513" indent="-336550" algn="l" defTabSz="912813" rtl="0" eaLnBrk="1" fontAlgn="base" hangingPunct="1">
              <a:lnSpc>
                <a:spcPct val="90000"/>
              </a:lnSpc>
              <a:spcBef>
                <a:spcPct val="20000"/>
              </a:spcBef>
              <a:spcAft>
                <a:spcPct val="0"/>
              </a:spcAft>
              <a:buBlip>
                <a:blip r:embed="rId3"/>
              </a:buBlip>
              <a:defRPr kumimoji="1"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Wingdings" panose="05000000000000000000" pitchFamily="2" charset="2"/>
              <a:buNone/>
              <a:defRPr/>
            </a:pPr>
            <a:r>
              <a:rPr lang="ja-JP" altLang="en-US" sz="3600" dirty="0"/>
              <a:t>◎原因分析</a:t>
            </a:r>
            <a:endParaRPr lang="en-US" altLang="ja-JP" sz="3600" dirty="0"/>
          </a:p>
          <a:p>
            <a:pPr marL="0" indent="0">
              <a:buFont typeface="Wingdings" panose="05000000000000000000" pitchFamily="2" charset="2"/>
              <a:buNone/>
              <a:defRPr/>
            </a:pPr>
            <a:r>
              <a:rPr lang="ja-JP" altLang="en-US" sz="3600" dirty="0"/>
              <a:t>　必ずしも明らかに</a:t>
            </a:r>
            <a:r>
              <a:rPr lang="ja-JP" altLang="en-US" sz="3600" dirty="0" smtClean="0"/>
              <a:t>ならないことに留意（</a:t>
            </a:r>
            <a:r>
              <a:rPr lang="ja-JP" altLang="en-US" sz="3600" dirty="0"/>
              <a:t>厚生労働省通知）</a:t>
            </a:r>
            <a:endParaRPr lang="en-US" altLang="ja-JP" sz="3600" dirty="0"/>
          </a:p>
          <a:p>
            <a:pPr marL="0" indent="0">
              <a:buFont typeface="Wingdings" panose="05000000000000000000" pitchFamily="2" charset="2"/>
              <a:buNone/>
              <a:defRPr/>
            </a:pPr>
            <a:endParaRPr lang="en-US" altLang="ja-JP" sz="1600" dirty="0"/>
          </a:p>
          <a:p>
            <a:pPr marL="0" indent="0">
              <a:buFont typeface="Wingdings" panose="05000000000000000000" pitchFamily="2" charset="2"/>
              <a:buNone/>
              <a:defRPr/>
            </a:pPr>
            <a:r>
              <a:rPr lang="ja-JP" altLang="en-US" sz="3600" dirty="0"/>
              <a:t>◎再発防止策</a:t>
            </a:r>
            <a:endParaRPr lang="en-US" altLang="ja-JP" sz="3600" dirty="0"/>
          </a:p>
          <a:p>
            <a:pPr marL="0" indent="0">
              <a:buNone/>
              <a:defRPr/>
            </a:pPr>
            <a:r>
              <a:rPr lang="ja-JP" altLang="en-US" sz="3600" dirty="0"/>
              <a:t>　必ずしも得られるとは限らないことに留意（厚生労働省通知）</a:t>
            </a:r>
            <a:endParaRPr lang="en-US" altLang="ja-JP" sz="3600" dirty="0"/>
          </a:p>
          <a:p>
            <a:pPr marL="0" indent="0">
              <a:buFont typeface="Wingdings" panose="05000000000000000000" pitchFamily="2" charset="2"/>
              <a:buNone/>
              <a:defRPr/>
            </a:pPr>
            <a:r>
              <a:rPr lang="ja-JP" altLang="en-US" sz="3600" dirty="0"/>
              <a:t>　⇒ 当院にとっての実現可能性は？</a:t>
            </a:r>
            <a:endParaRPr lang="en-US" altLang="ja-JP" sz="3600" dirty="0"/>
          </a:p>
          <a:p>
            <a:pPr marL="0" indent="0">
              <a:buFont typeface="Wingdings" panose="05000000000000000000" pitchFamily="2" charset="2"/>
              <a:buNone/>
              <a:defRPr/>
            </a:pPr>
            <a:endParaRPr lang="en-US" altLang="ja-JP" sz="1600" dirty="0"/>
          </a:p>
          <a:p>
            <a:pPr marL="0" indent="0">
              <a:buFont typeface="Wingdings" panose="05000000000000000000" pitchFamily="2" charset="2"/>
              <a:buNone/>
              <a:defRPr/>
            </a:pPr>
            <a:r>
              <a:rPr lang="ja-JP" altLang="en-US" sz="3600" dirty="0"/>
              <a:t>◎つい書いて（書かれて）しまうものは？</a:t>
            </a:r>
            <a:endParaRPr lang="en-US" altLang="ja-JP" sz="3600" dirty="0"/>
          </a:p>
          <a:p>
            <a:pPr marL="0" indent="0">
              <a:buFontTx/>
              <a:buNone/>
            </a:pPr>
            <a:endParaRPr lang="en-US" altLang="ja-JP" sz="3600" dirty="0"/>
          </a:p>
        </p:txBody>
      </p:sp>
      <p:sp>
        <p:nvSpPr>
          <p:cNvPr id="5" name="正方形/長方形 4"/>
          <p:cNvSpPr/>
          <p:nvPr/>
        </p:nvSpPr>
        <p:spPr>
          <a:xfrm>
            <a:off x="5557838" y="6594475"/>
            <a:ext cx="3454400" cy="295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ja-JP" altLang="en-US" dirty="0">
                <a:solidFill>
                  <a:schemeClr val="bg2">
                    <a:lumMod val="50000"/>
                    <a:lumOff val="50000"/>
                  </a:schemeClr>
                </a:solidFill>
              </a:rPr>
              <a:t>仁邦法律事務所 桑原博道</a:t>
            </a:r>
          </a:p>
        </p:txBody>
      </p:sp>
    </p:spTree>
    <p:extLst>
      <p:ext uri="{BB962C8B-B14F-4D97-AF65-F5344CB8AC3E}">
        <p14:creationId xmlns:p14="http://schemas.microsoft.com/office/powerpoint/2010/main" val="144183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dissolve">
                                      <p:cBhvr>
                                        <p:cTn id="15" dur="500"/>
                                        <p:tgtEl>
                                          <p:spTgt spid="4">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dissolve">
                                      <p:cBhvr>
                                        <p:cTn id="18" dur="500"/>
                                        <p:tgtEl>
                                          <p:spTgt spid="4">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dissolve">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dissolve">
                                      <p:cBhvr>
                                        <p:cTn id="2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76250" y="1417638"/>
            <a:ext cx="3663950" cy="5183187"/>
          </a:xfrm>
        </p:spPr>
      </p:pic>
      <p:sp>
        <p:nvSpPr>
          <p:cNvPr id="9" name="正方形/長方形 8"/>
          <p:cNvSpPr/>
          <p:nvPr/>
        </p:nvSpPr>
        <p:spPr>
          <a:xfrm>
            <a:off x="5557838" y="6594475"/>
            <a:ext cx="3454400" cy="295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ja-JP" altLang="en-US" dirty="0">
                <a:solidFill>
                  <a:schemeClr val="bg2">
                    <a:lumMod val="50000"/>
                    <a:lumOff val="50000"/>
                  </a:schemeClr>
                </a:solidFill>
              </a:rPr>
              <a:t>仁邦法律事務所 桑原博道</a:t>
            </a:r>
          </a:p>
        </p:txBody>
      </p:sp>
      <p:sp>
        <p:nvSpPr>
          <p:cNvPr id="3" name="正方形/長方形 2"/>
          <p:cNvSpPr/>
          <p:nvPr/>
        </p:nvSpPr>
        <p:spPr bwMode="auto">
          <a:xfrm>
            <a:off x="1763688" y="2564904"/>
            <a:ext cx="864096" cy="21602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0" name="正方形/長方形 9"/>
          <p:cNvSpPr/>
          <p:nvPr/>
        </p:nvSpPr>
        <p:spPr bwMode="auto">
          <a:xfrm>
            <a:off x="1763688" y="5352320"/>
            <a:ext cx="864096" cy="21602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11"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0" y="1168990"/>
            <a:ext cx="7920037" cy="5184775"/>
          </a:xfrm>
          <a:prstGeom prst="rect">
            <a:avLst/>
          </a:prstGeom>
          <a:noFill/>
          <a:ln w="317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2" name="円/楕円 11"/>
          <p:cNvSpPr/>
          <p:nvPr/>
        </p:nvSpPr>
        <p:spPr>
          <a:xfrm>
            <a:off x="2339756" y="5848940"/>
            <a:ext cx="2663825"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角丸四角形吹き出し 12"/>
          <p:cNvSpPr/>
          <p:nvPr/>
        </p:nvSpPr>
        <p:spPr>
          <a:xfrm>
            <a:off x="5652120" y="4475152"/>
            <a:ext cx="2887663" cy="1511300"/>
          </a:xfrm>
          <a:prstGeom prst="wedgeRoundRectCallout">
            <a:avLst>
              <a:gd name="adj1" fmla="val -74765"/>
              <a:gd name="adj2" fmla="val 58181"/>
              <a:gd name="adj3" fmla="val 16667"/>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ja-JP" altLang="en-US" sz="2800" dirty="0">
                <a:effectLst>
                  <a:outerShdw blurRad="38100" dist="38100" dir="2700000" algn="tl">
                    <a:srgbClr val="000000">
                      <a:alpha val="43137"/>
                    </a:srgbClr>
                  </a:outerShdw>
                </a:effectLst>
              </a:rPr>
              <a:t>追記（他７症例）</a:t>
            </a:r>
            <a:endParaRPr lang="en-US" altLang="ja-JP" sz="2800" dirty="0">
              <a:effectLst>
                <a:outerShdw blurRad="38100" dist="38100" dir="2700000" algn="tl">
                  <a:srgbClr val="000000">
                    <a:alpha val="43137"/>
                  </a:srgbClr>
                </a:outerShdw>
              </a:effectLst>
            </a:endParaRPr>
          </a:p>
          <a:p>
            <a:pPr algn="ctr">
              <a:defRPr/>
            </a:pPr>
            <a:r>
              <a:rPr lang="ja-JP" altLang="en-US" sz="2800" dirty="0">
                <a:effectLst>
                  <a:outerShdw blurRad="38100" dist="38100" dir="2700000" algn="tl">
                    <a:srgbClr val="000000">
                      <a:alpha val="43137"/>
                    </a:srgbClr>
                  </a:outerShdw>
                </a:effectLst>
              </a:rPr>
              <a:t>↓</a:t>
            </a:r>
            <a:endParaRPr lang="en-US" altLang="ja-JP" sz="2800" dirty="0">
              <a:effectLst>
                <a:outerShdw blurRad="38100" dist="38100" dir="2700000" algn="tl">
                  <a:srgbClr val="000000">
                    <a:alpha val="43137"/>
                  </a:srgbClr>
                </a:outerShdw>
              </a:effectLst>
            </a:endParaRPr>
          </a:p>
          <a:p>
            <a:pPr algn="ctr">
              <a:defRPr/>
            </a:pPr>
            <a:r>
              <a:rPr lang="ja-JP" altLang="en-US" sz="2800" dirty="0">
                <a:effectLst>
                  <a:outerShdw blurRad="38100" dist="38100" dir="2700000" algn="tl">
                    <a:srgbClr val="000000">
                      <a:alpha val="43137"/>
                    </a:srgbClr>
                  </a:outerShdw>
                </a:effectLst>
              </a:rPr>
              <a:t>削　除</a:t>
            </a:r>
          </a:p>
        </p:txBody>
      </p:sp>
      <p:sp>
        <p:nvSpPr>
          <p:cNvPr id="4" name="タイトル 3"/>
          <p:cNvSpPr>
            <a:spLocks noGrp="1"/>
          </p:cNvSpPr>
          <p:nvPr>
            <p:ph type="title"/>
          </p:nvPr>
        </p:nvSpPr>
        <p:spPr/>
        <p:txBody>
          <a:bodyPr/>
          <a:lstStyle/>
          <a:p>
            <a:r>
              <a:rPr kumimoji="1" lang="ja-JP" altLang="en-US" dirty="0"/>
              <a:t>「過失</a:t>
            </a:r>
            <a:r>
              <a:rPr kumimoji="1" lang="ja-JP" altLang="en-US" dirty="0" smtClean="0"/>
              <a:t>」の</a:t>
            </a:r>
            <a:r>
              <a:rPr kumimoji="1" lang="ja-JP" altLang="en-US" dirty="0"/>
              <a:t>記述</a:t>
            </a:r>
          </a:p>
        </p:txBody>
      </p:sp>
    </p:spTree>
    <p:extLst>
      <p:ext uri="{BB962C8B-B14F-4D97-AF65-F5344CB8AC3E}">
        <p14:creationId xmlns:p14="http://schemas.microsoft.com/office/powerpoint/2010/main" val="40135399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196751"/>
            <a:ext cx="8229600" cy="4929411"/>
          </a:xfrm>
        </p:spPr>
        <p:txBody>
          <a:bodyPr/>
          <a:lstStyle/>
          <a:p>
            <a:pPr marL="0" indent="0">
              <a:buFont typeface="Wingdings" panose="05000000000000000000" pitchFamily="2" charset="2"/>
              <a:buNone/>
              <a:defRPr/>
            </a:pPr>
            <a:endParaRPr lang="en-US" altLang="ja-JP" dirty="0"/>
          </a:p>
          <a:p>
            <a:pPr marL="0" indent="0">
              <a:buFont typeface="Wingdings" panose="05000000000000000000" pitchFamily="2" charset="2"/>
              <a:buNone/>
              <a:defRPr/>
            </a:pPr>
            <a:endParaRPr lang="en-US" altLang="ja-JP" dirty="0"/>
          </a:p>
          <a:p>
            <a:pPr marL="0" indent="0">
              <a:buFont typeface="Wingdings" panose="05000000000000000000" pitchFamily="2" charset="2"/>
              <a:buNone/>
              <a:defRPr/>
            </a:pPr>
            <a:endParaRPr lang="en-US" altLang="ja-JP" dirty="0"/>
          </a:p>
          <a:p>
            <a:pPr marL="0" indent="0" algn="ctr">
              <a:buFont typeface="Wingdings" panose="05000000000000000000" pitchFamily="2" charset="2"/>
              <a:buNone/>
              <a:defRPr/>
            </a:pPr>
            <a:r>
              <a:rPr lang="fr-FR" altLang="ja-JP" sz="6000" dirty="0">
                <a:solidFill>
                  <a:srgbClr val="FF9900"/>
                </a:solidFill>
                <a:effectLst/>
              </a:rPr>
              <a:t>Déjà vu</a:t>
            </a:r>
            <a:r>
              <a:rPr lang="ja-JP" altLang="en-US" sz="6000" dirty="0">
                <a:solidFill>
                  <a:srgbClr val="FF9900"/>
                </a:solidFill>
                <a:effectLst/>
              </a:rPr>
              <a:t> ？</a:t>
            </a:r>
            <a:endParaRPr lang="ja-JP" altLang="en-US" sz="6000" dirty="0">
              <a:solidFill>
                <a:srgbClr val="FF9900"/>
              </a:solidFill>
            </a:endParaRPr>
          </a:p>
        </p:txBody>
      </p:sp>
      <p:sp>
        <p:nvSpPr>
          <p:cNvPr id="4" name="正方形/長方形 3"/>
          <p:cNvSpPr/>
          <p:nvPr/>
        </p:nvSpPr>
        <p:spPr>
          <a:xfrm>
            <a:off x="5557838" y="6594475"/>
            <a:ext cx="3454400" cy="295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ja-JP" altLang="en-US" dirty="0">
                <a:solidFill>
                  <a:schemeClr val="bg2">
                    <a:lumMod val="50000"/>
                    <a:lumOff val="50000"/>
                  </a:schemeClr>
                </a:solidFill>
              </a:rPr>
              <a:t>仁邦法律事務所 桑原博道</a:t>
            </a:r>
          </a:p>
        </p:txBody>
      </p:sp>
    </p:spTree>
    <p:extLst>
      <p:ext uri="{BB962C8B-B14F-4D97-AF65-F5344CB8AC3E}">
        <p14:creationId xmlns:p14="http://schemas.microsoft.com/office/powerpoint/2010/main" val="243731389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プレースホルダー 5"/>
          <p:cNvGraphicFramePr>
            <a:graphicFrameLocks noGrp="1"/>
          </p:cNvGraphicFramePr>
          <p:nvPr>
            <p:ph type="chart" idx="1"/>
            <p:extLst>
              <p:ext uri="{D42A27DB-BD31-4B8C-83A1-F6EECF244321}">
                <p14:modId xmlns:p14="http://schemas.microsoft.com/office/powerpoint/2010/main" val="1329758989"/>
              </p:ext>
            </p:extLst>
          </p:nvPr>
        </p:nvGraphicFramePr>
        <p:xfrm>
          <a:off x="378337" y="621159"/>
          <a:ext cx="4319711" cy="468004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3"/>
          <p:cNvSpPr>
            <a:spLocks noGrp="1" noRot="1" noChangeArrowheads="1"/>
          </p:cNvSpPr>
          <p:nvPr>
            <p:ph type="title"/>
          </p:nvPr>
        </p:nvSpPr>
        <p:spPr>
          <a:xfrm>
            <a:off x="251520" y="5070361"/>
            <a:ext cx="3908995" cy="886397"/>
          </a:xfrm>
        </p:spPr>
        <p:txBody>
          <a:bodyPr/>
          <a:lstStyle/>
          <a:p>
            <a:pPr algn="r" eaLnBrk="1" hangingPunct="1">
              <a:defRPr/>
            </a:pPr>
            <a:r>
              <a:rPr lang="ja-JP" altLang="en-US" sz="3200" dirty="0">
                <a:solidFill>
                  <a:srgbClr val="FFFF00"/>
                </a:solidFill>
              </a:rPr>
              <a:t>医療訴訟の</a:t>
            </a:r>
            <a:r>
              <a:rPr lang="ja-JP" altLang="en-US" sz="3200" b="0" dirty="0">
                <a:solidFill>
                  <a:srgbClr val="FFFF00"/>
                </a:solidFill>
              </a:rPr>
              <a:t>終局区分（既済，</a:t>
            </a:r>
            <a:r>
              <a:rPr lang="en-US" altLang="ja-JP" sz="3200" b="0" dirty="0" smtClean="0">
                <a:solidFill>
                  <a:srgbClr val="FFFF00"/>
                </a:solidFill>
              </a:rPr>
              <a:t>2006</a:t>
            </a:r>
            <a:r>
              <a:rPr lang="ja-JP" altLang="en-US" sz="3200" b="0" dirty="0" smtClean="0">
                <a:solidFill>
                  <a:srgbClr val="FFFF00"/>
                </a:solidFill>
              </a:rPr>
              <a:t>）</a:t>
            </a:r>
            <a:endParaRPr lang="ja-JP" altLang="en-US" sz="3200" b="0" dirty="0">
              <a:solidFill>
                <a:srgbClr val="FFFF00"/>
              </a:solidFill>
            </a:endParaRPr>
          </a:p>
        </p:txBody>
      </p:sp>
      <p:graphicFrame>
        <p:nvGraphicFramePr>
          <p:cNvPr id="8" name="グラフ プレースホルダー 5"/>
          <p:cNvGraphicFramePr>
            <a:graphicFrameLocks/>
          </p:cNvGraphicFramePr>
          <p:nvPr>
            <p:extLst>
              <p:ext uri="{D42A27DB-BD31-4B8C-83A1-F6EECF244321}">
                <p14:modId xmlns:p14="http://schemas.microsoft.com/office/powerpoint/2010/main" val="734171968"/>
              </p:ext>
            </p:extLst>
          </p:nvPr>
        </p:nvGraphicFramePr>
        <p:xfrm>
          <a:off x="4438649" y="621159"/>
          <a:ext cx="4319711" cy="4680049"/>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3"/>
          <p:cNvSpPr txBox="1">
            <a:spLocks noRot="1" noChangeArrowheads="1"/>
          </p:cNvSpPr>
          <p:nvPr/>
        </p:nvSpPr>
        <p:spPr>
          <a:xfrm>
            <a:off x="4644008" y="5096638"/>
            <a:ext cx="3908995" cy="886397"/>
          </a:xfrm>
          <a:prstGeom prst="rect">
            <a:avLst/>
          </a:prstGeom>
        </p:spPr>
        <p:txBody>
          <a:bodyPr vert="horz" wrap="square" lIns="0" tIns="0" rIns="0" bIns="0" rtlCol="0" anchor="t">
            <a:spAutoFit/>
          </a:bodyPr>
          <a:lstStyle>
            <a:lvl1pPr algn="l" defTabSz="912813" rtl="0" eaLnBrk="1" fontAlgn="base" hangingPunct="1">
              <a:lnSpc>
                <a:spcPct val="90000"/>
              </a:lnSpc>
              <a:spcBef>
                <a:spcPct val="0"/>
              </a:spcBef>
              <a:spcAft>
                <a:spcPct val="0"/>
              </a:spcAft>
              <a:defRPr kumimoji="1"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2pPr>
            <a:lvl3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3pPr>
            <a:lvl4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4pPr>
            <a:lvl5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5pPr>
            <a:lvl6pPr marL="4572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9pPr>
          </a:lstStyle>
          <a:p>
            <a:pPr algn="r">
              <a:defRPr/>
            </a:pPr>
            <a:r>
              <a:rPr lang="ja-JP" altLang="en-US" sz="3200" dirty="0">
                <a:solidFill>
                  <a:srgbClr val="FFFF00"/>
                </a:solidFill>
              </a:rPr>
              <a:t>医療訴訟の終局区分（既済，</a:t>
            </a:r>
            <a:r>
              <a:rPr lang="en-US" altLang="ja-JP" sz="3200" dirty="0" smtClean="0">
                <a:solidFill>
                  <a:srgbClr val="FFFF00"/>
                </a:solidFill>
              </a:rPr>
              <a:t>2016</a:t>
            </a:r>
            <a:r>
              <a:rPr lang="ja-JP" altLang="en-US" sz="3200" dirty="0" smtClean="0">
                <a:solidFill>
                  <a:srgbClr val="FFFF00"/>
                </a:solidFill>
              </a:rPr>
              <a:t>）</a:t>
            </a:r>
            <a:endParaRPr lang="ja-JP" altLang="en-US" sz="3200" dirty="0">
              <a:solidFill>
                <a:srgbClr val="FFFF00"/>
              </a:solidFill>
            </a:endParaRPr>
          </a:p>
        </p:txBody>
      </p:sp>
      <p:sp>
        <p:nvSpPr>
          <p:cNvPr id="10" name="正方形/長方形 9"/>
          <p:cNvSpPr/>
          <p:nvPr/>
        </p:nvSpPr>
        <p:spPr>
          <a:xfrm>
            <a:off x="5510213" y="6357938"/>
            <a:ext cx="3455987"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en-US" altLang="ja-JP" sz="2000" dirty="0">
                <a:solidFill>
                  <a:schemeClr val="bg2">
                    <a:lumMod val="50000"/>
                    <a:lumOff val="50000"/>
                  </a:schemeClr>
                </a:solidFill>
              </a:rPr>
              <a:t> </a:t>
            </a:r>
            <a:r>
              <a:rPr lang="ja-JP" altLang="en-US" sz="2000" dirty="0">
                <a:solidFill>
                  <a:schemeClr val="bg2">
                    <a:lumMod val="50000"/>
                    <a:lumOff val="50000"/>
                  </a:schemeClr>
                </a:solidFill>
              </a:rPr>
              <a:t>仁邦法律事務所 桑原博道</a:t>
            </a:r>
          </a:p>
        </p:txBody>
      </p:sp>
      <p:sp>
        <p:nvSpPr>
          <p:cNvPr id="11" name="Rectangle 3"/>
          <p:cNvSpPr txBox="1">
            <a:spLocks noRot="1" noChangeArrowheads="1"/>
          </p:cNvSpPr>
          <p:nvPr/>
        </p:nvSpPr>
        <p:spPr>
          <a:xfrm>
            <a:off x="3203848" y="6136339"/>
            <a:ext cx="3189040" cy="443198"/>
          </a:xfrm>
          <a:prstGeom prst="rect">
            <a:avLst/>
          </a:prstGeom>
        </p:spPr>
        <p:txBody>
          <a:bodyPr vert="horz" wrap="square" lIns="0" tIns="0" rIns="0" bIns="0" rtlCol="0" anchor="t">
            <a:spAutoFit/>
          </a:bodyPr>
          <a:lstStyle>
            <a:lvl1pPr algn="l" defTabSz="912813" rtl="0" eaLnBrk="1" fontAlgn="base" hangingPunct="1">
              <a:lnSpc>
                <a:spcPct val="90000"/>
              </a:lnSpc>
              <a:spcBef>
                <a:spcPct val="0"/>
              </a:spcBef>
              <a:spcAft>
                <a:spcPct val="0"/>
              </a:spcAft>
              <a:defRPr kumimoji="1"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2pPr>
            <a:lvl3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3pPr>
            <a:lvl4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4pPr>
            <a:lvl5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5pPr>
            <a:lvl6pPr marL="4572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9pPr>
          </a:lstStyle>
          <a:p>
            <a:pPr algn="r">
              <a:defRPr/>
            </a:pPr>
            <a:r>
              <a:rPr lang="en-US" altLang="ja-JP" sz="3200" dirty="0" smtClean="0">
                <a:solidFill>
                  <a:srgbClr val="FFFF00"/>
                </a:solidFill>
              </a:rPr>
              <a:t>〔</a:t>
            </a:r>
            <a:r>
              <a:rPr lang="ja-JP" altLang="en-US" sz="3200" dirty="0" smtClean="0">
                <a:solidFill>
                  <a:srgbClr val="FFFF00"/>
                </a:solidFill>
              </a:rPr>
              <a:t>最高裁統計資料</a:t>
            </a:r>
            <a:r>
              <a:rPr lang="en-US" altLang="ja-JP" sz="3200" dirty="0" smtClean="0">
                <a:solidFill>
                  <a:srgbClr val="FFFF00"/>
                </a:solidFill>
              </a:rPr>
              <a:t>〕</a:t>
            </a:r>
            <a:endParaRPr lang="zh-TW" altLang="en-US" sz="3200" dirty="0">
              <a:solidFill>
                <a:srgbClr val="FFFF00"/>
              </a:solidFill>
            </a:endParaRPr>
          </a:p>
        </p:txBody>
      </p:sp>
    </p:spTree>
    <p:extLst>
      <p:ext uri="{BB962C8B-B14F-4D97-AF65-F5344CB8AC3E}">
        <p14:creationId xmlns:p14="http://schemas.microsoft.com/office/powerpoint/2010/main" val="144110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3" name="Rectangle 3"/>
          <p:cNvSpPr>
            <a:spLocks noGrp="1" noChangeArrowheads="1"/>
          </p:cNvSpPr>
          <p:nvPr>
            <p:ph type="body" idx="1"/>
          </p:nvPr>
        </p:nvSpPr>
        <p:spPr>
          <a:xfrm>
            <a:off x="381000" y="548680"/>
            <a:ext cx="8382000" cy="5552257"/>
          </a:xfrm>
        </p:spPr>
        <p:txBody>
          <a:bodyPr/>
          <a:lstStyle/>
          <a:p>
            <a:pPr eaLnBrk="1" hangingPunct="1">
              <a:lnSpc>
                <a:spcPct val="80000"/>
              </a:lnSpc>
              <a:buFont typeface="Wingdings" panose="05000000000000000000" pitchFamily="2" charset="2"/>
              <a:buNone/>
              <a:defRPr/>
            </a:pPr>
            <a:r>
              <a:rPr lang="en-US" altLang="ja-JP" dirty="0"/>
              <a:t>29</a:t>
            </a:r>
            <a:r>
              <a:rPr lang="ja-JP" altLang="en-US" dirty="0"/>
              <a:t>歳（経産婦）</a:t>
            </a:r>
          </a:p>
          <a:p>
            <a:pPr eaLnBrk="1" hangingPunct="1">
              <a:lnSpc>
                <a:spcPct val="80000"/>
              </a:lnSpc>
              <a:buFont typeface="Wingdings" panose="05000000000000000000" pitchFamily="2" charset="2"/>
              <a:buNone/>
              <a:defRPr/>
            </a:pPr>
            <a:endParaRPr lang="ja-JP" altLang="en-US" sz="1200" dirty="0"/>
          </a:p>
          <a:p>
            <a:pPr eaLnBrk="1" hangingPunct="1">
              <a:lnSpc>
                <a:spcPct val="80000"/>
              </a:lnSpc>
              <a:buFont typeface="Wingdings" panose="05000000000000000000" pitchFamily="2" charset="2"/>
              <a:buNone/>
              <a:defRPr/>
            </a:pPr>
            <a:r>
              <a:rPr lang="en-US" altLang="ja-JP" dirty="0"/>
              <a:t>2014</a:t>
            </a:r>
            <a:r>
              <a:rPr lang="ja-JP" altLang="en-US" dirty="0"/>
              <a:t>　</a:t>
            </a:r>
            <a:r>
              <a:rPr lang="en-US" altLang="ja-JP" dirty="0"/>
              <a:t>11/22</a:t>
            </a:r>
            <a:r>
              <a:rPr lang="ja-JP" altLang="en-US" dirty="0"/>
              <a:t>　妊娠</a:t>
            </a:r>
            <a:r>
              <a:rPr lang="en-US" altLang="ja-JP" dirty="0"/>
              <a:t>32</a:t>
            </a:r>
            <a:r>
              <a:rPr lang="ja-JP" altLang="en-US" dirty="0"/>
              <a:t>週</a:t>
            </a:r>
            <a:r>
              <a:rPr lang="en-US" altLang="ja-JP" dirty="0"/>
              <a:t>2</a:t>
            </a:r>
            <a:r>
              <a:rPr lang="ja-JP" altLang="en-US" dirty="0"/>
              <a:t>日</a:t>
            </a:r>
          </a:p>
          <a:p>
            <a:pPr eaLnBrk="1" hangingPunct="1">
              <a:lnSpc>
                <a:spcPct val="80000"/>
              </a:lnSpc>
              <a:buFont typeface="Wingdings" panose="05000000000000000000" pitchFamily="2" charset="2"/>
              <a:buNone/>
              <a:defRPr/>
            </a:pPr>
            <a:r>
              <a:rPr lang="ja-JP" altLang="en-US" dirty="0"/>
              <a:t>　切迫早産　部分前置胎盤の診断で入院</a:t>
            </a:r>
          </a:p>
          <a:p>
            <a:pPr eaLnBrk="1" hangingPunct="1">
              <a:lnSpc>
                <a:spcPct val="80000"/>
              </a:lnSpc>
              <a:buFont typeface="Wingdings" panose="05000000000000000000" pitchFamily="2" charset="2"/>
              <a:buNone/>
              <a:defRPr/>
            </a:pPr>
            <a:endParaRPr lang="ja-JP" altLang="en-US" sz="1200" dirty="0"/>
          </a:p>
          <a:p>
            <a:pPr eaLnBrk="1" hangingPunct="1">
              <a:lnSpc>
                <a:spcPct val="80000"/>
              </a:lnSpc>
              <a:buFont typeface="Wingdings" panose="05000000000000000000" pitchFamily="2" charset="2"/>
              <a:buNone/>
              <a:defRPr/>
            </a:pPr>
            <a:r>
              <a:rPr lang="en-US" altLang="ja-JP" dirty="0"/>
              <a:t>12/17</a:t>
            </a:r>
            <a:r>
              <a:rPr lang="ja-JP" altLang="en-US" dirty="0"/>
              <a:t>　妊娠</a:t>
            </a:r>
            <a:r>
              <a:rPr lang="en-US" altLang="ja-JP" dirty="0"/>
              <a:t>36</a:t>
            </a:r>
            <a:r>
              <a:rPr lang="ja-JP" altLang="en-US" dirty="0"/>
              <a:t>週</a:t>
            </a:r>
            <a:r>
              <a:rPr lang="en-US" altLang="ja-JP" dirty="0"/>
              <a:t>6</a:t>
            </a:r>
            <a:r>
              <a:rPr lang="ja-JP" altLang="en-US" dirty="0"/>
              <a:t>日　帝王切開</a:t>
            </a:r>
          </a:p>
          <a:p>
            <a:pPr eaLnBrk="1" hangingPunct="1">
              <a:lnSpc>
                <a:spcPct val="80000"/>
              </a:lnSpc>
              <a:buFont typeface="Wingdings" panose="05000000000000000000" pitchFamily="2" charset="2"/>
              <a:buNone/>
              <a:defRPr/>
            </a:pPr>
            <a:r>
              <a:rPr lang="ja-JP" altLang="en-US" dirty="0"/>
              <a:t>　</a:t>
            </a:r>
            <a:r>
              <a:rPr lang="en-US" altLang="ja-JP" dirty="0"/>
              <a:t>14</a:t>
            </a:r>
            <a:r>
              <a:rPr lang="ja-JP" altLang="en-US" dirty="0"/>
              <a:t>：</a:t>
            </a:r>
            <a:r>
              <a:rPr lang="en-US" altLang="ja-JP" dirty="0"/>
              <a:t>37</a:t>
            </a:r>
            <a:r>
              <a:rPr lang="ja-JP" altLang="en-US" dirty="0"/>
              <a:t>　児娩出　→</a:t>
            </a:r>
            <a:r>
              <a:rPr lang="ja-JP" altLang="en-US" dirty="0">
                <a:solidFill>
                  <a:srgbClr val="FF9900"/>
                </a:solidFill>
              </a:rPr>
              <a:t>癒着胎盤　</a:t>
            </a:r>
            <a:endParaRPr lang="en-US" altLang="ja-JP" dirty="0">
              <a:solidFill>
                <a:srgbClr val="FF9900"/>
              </a:solidFill>
            </a:endParaRPr>
          </a:p>
          <a:p>
            <a:pPr eaLnBrk="1" hangingPunct="1">
              <a:lnSpc>
                <a:spcPct val="80000"/>
              </a:lnSpc>
              <a:buFont typeface="Wingdings" panose="05000000000000000000" pitchFamily="2" charset="2"/>
              <a:buNone/>
              <a:defRPr/>
            </a:pPr>
            <a:r>
              <a:rPr lang="ja-JP" altLang="en-US" dirty="0"/>
              <a:t>　→</a:t>
            </a:r>
            <a:r>
              <a:rPr lang="ja-JP" altLang="en-US" dirty="0">
                <a:solidFill>
                  <a:srgbClr val="FF9900"/>
                </a:solidFill>
              </a:rPr>
              <a:t>胎盤剥離</a:t>
            </a:r>
            <a:r>
              <a:rPr lang="ja-JP" altLang="en-US" dirty="0"/>
              <a:t>（用手，</a:t>
            </a:r>
            <a:r>
              <a:rPr lang="ja-JP" altLang="en-US" dirty="0">
                <a:solidFill>
                  <a:srgbClr val="FF9900"/>
                </a:solidFill>
              </a:rPr>
              <a:t>クーパー</a:t>
            </a:r>
            <a:r>
              <a:rPr lang="ja-JP" altLang="en-US" dirty="0"/>
              <a:t>），子宮マッサージ</a:t>
            </a:r>
          </a:p>
          <a:p>
            <a:pPr eaLnBrk="1" hangingPunct="1">
              <a:lnSpc>
                <a:spcPct val="80000"/>
              </a:lnSpc>
              <a:buFont typeface="Wingdings" panose="05000000000000000000" pitchFamily="2" charset="2"/>
              <a:buNone/>
              <a:defRPr/>
            </a:pPr>
            <a:r>
              <a:rPr lang="ja-JP" altLang="en-US" dirty="0"/>
              <a:t>　</a:t>
            </a:r>
            <a:r>
              <a:rPr lang="en-US" altLang="ja-JP" dirty="0"/>
              <a:t>14</a:t>
            </a:r>
            <a:r>
              <a:rPr lang="ja-JP" altLang="en-US" dirty="0"/>
              <a:t>：</a:t>
            </a:r>
            <a:r>
              <a:rPr lang="en-US" altLang="ja-JP" dirty="0"/>
              <a:t>50</a:t>
            </a:r>
            <a:r>
              <a:rPr lang="ja-JP" altLang="en-US" dirty="0"/>
              <a:t>　</a:t>
            </a:r>
            <a:r>
              <a:rPr lang="ja-JP" altLang="en-US" dirty="0">
                <a:solidFill>
                  <a:srgbClr val="FF9900"/>
                </a:solidFill>
              </a:rPr>
              <a:t>胎盤娩出</a:t>
            </a:r>
            <a:r>
              <a:rPr lang="ja-JP" altLang="en-US" dirty="0"/>
              <a:t>　</a:t>
            </a:r>
            <a:endParaRPr lang="en-US" altLang="ja-JP" dirty="0"/>
          </a:p>
          <a:p>
            <a:pPr eaLnBrk="1" hangingPunct="1">
              <a:lnSpc>
                <a:spcPct val="80000"/>
              </a:lnSpc>
              <a:buFont typeface="Wingdings" panose="05000000000000000000" pitchFamily="2" charset="2"/>
              <a:buNone/>
              <a:defRPr/>
            </a:pPr>
            <a:r>
              <a:rPr lang="ja-JP" altLang="en-US" dirty="0"/>
              <a:t>　　　・・・総出血量</a:t>
            </a:r>
            <a:r>
              <a:rPr lang="en-US" altLang="ja-JP" dirty="0">
                <a:solidFill>
                  <a:srgbClr val="FF9900"/>
                </a:solidFill>
              </a:rPr>
              <a:t>5000ml</a:t>
            </a:r>
            <a:r>
              <a:rPr lang="ja-JP" altLang="en-US" dirty="0"/>
              <a:t>⇒輸血</a:t>
            </a:r>
          </a:p>
          <a:p>
            <a:pPr eaLnBrk="1" hangingPunct="1">
              <a:lnSpc>
                <a:spcPct val="80000"/>
              </a:lnSpc>
              <a:buFont typeface="Wingdings" panose="05000000000000000000" pitchFamily="2" charset="2"/>
              <a:buNone/>
              <a:defRPr/>
            </a:pPr>
            <a:r>
              <a:rPr lang="ja-JP" altLang="en-US" dirty="0"/>
              <a:t>　</a:t>
            </a:r>
            <a:r>
              <a:rPr lang="en-US" altLang="ja-JP" dirty="0"/>
              <a:t>15</a:t>
            </a:r>
            <a:r>
              <a:rPr lang="ja-JP" altLang="en-US" dirty="0"/>
              <a:t>：</a:t>
            </a:r>
            <a:r>
              <a:rPr lang="en-US" altLang="ja-JP" dirty="0"/>
              <a:t>35</a:t>
            </a:r>
            <a:r>
              <a:rPr lang="ja-JP" altLang="en-US" dirty="0"/>
              <a:t>　全身麻酔に移行⇒</a:t>
            </a:r>
            <a:r>
              <a:rPr lang="ja-JP" altLang="en-US" dirty="0">
                <a:solidFill>
                  <a:srgbClr val="FF9900"/>
                </a:solidFill>
              </a:rPr>
              <a:t>子宮摘出術</a:t>
            </a:r>
            <a:r>
              <a:rPr lang="ja-JP" altLang="en-US" dirty="0"/>
              <a:t>（</a:t>
            </a:r>
            <a:r>
              <a:rPr lang="en-US" altLang="ja-JP" dirty="0"/>
              <a:t>16</a:t>
            </a:r>
            <a:r>
              <a:rPr lang="ja-JP" altLang="en-US" dirty="0"/>
              <a:t>：</a:t>
            </a:r>
            <a:r>
              <a:rPr lang="en-US" altLang="ja-JP" dirty="0"/>
              <a:t>30</a:t>
            </a:r>
            <a:r>
              <a:rPr lang="ja-JP" altLang="en-US" dirty="0"/>
              <a:t>）</a:t>
            </a:r>
          </a:p>
          <a:p>
            <a:pPr eaLnBrk="1" hangingPunct="1">
              <a:lnSpc>
                <a:spcPct val="80000"/>
              </a:lnSpc>
              <a:buFont typeface="Wingdings" panose="05000000000000000000" pitchFamily="2" charset="2"/>
              <a:buNone/>
              <a:defRPr/>
            </a:pPr>
            <a:r>
              <a:rPr lang="ja-JP" altLang="en-US" dirty="0"/>
              <a:t>　</a:t>
            </a:r>
            <a:r>
              <a:rPr lang="en-US" altLang="ja-JP" dirty="0"/>
              <a:t>19</a:t>
            </a:r>
            <a:r>
              <a:rPr lang="ja-JP" altLang="en-US" dirty="0"/>
              <a:t>：</a:t>
            </a:r>
            <a:r>
              <a:rPr lang="en-US" altLang="ja-JP" dirty="0"/>
              <a:t>01</a:t>
            </a:r>
            <a:r>
              <a:rPr lang="ja-JP" altLang="en-US" dirty="0"/>
              <a:t>　死亡　総出血量</a:t>
            </a:r>
            <a:r>
              <a:rPr lang="en-US" altLang="ja-JP" dirty="0">
                <a:solidFill>
                  <a:srgbClr val="FF9900"/>
                </a:solidFill>
              </a:rPr>
              <a:t>20000</a:t>
            </a:r>
            <a:r>
              <a:rPr lang="en-US" altLang="ja-JP" dirty="0"/>
              <a:t>ml</a:t>
            </a:r>
            <a:r>
              <a:rPr lang="ja-JP" altLang="en-US" dirty="0"/>
              <a:t>（羊水込み）</a:t>
            </a:r>
            <a:endParaRPr lang="ja-JP" altLang="en-US" sz="2800" dirty="0"/>
          </a:p>
        </p:txBody>
      </p:sp>
      <p:sp>
        <p:nvSpPr>
          <p:cNvPr id="4" name="正方形/長方形 3"/>
          <p:cNvSpPr/>
          <p:nvPr/>
        </p:nvSpPr>
        <p:spPr>
          <a:xfrm>
            <a:off x="5557838" y="6594475"/>
            <a:ext cx="3454400" cy="295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ja-JP" altLang="en-US" dirty="0">
                <a:solidFill>
                  <a:schemeClr val="bg2">
                    <a:lumMod val="50000"/>
                    <a:lumOff val="50000"/>
                  </a:schemeClr>
                </a:solidFill>
              </a:rPr>
              <a:t>仁邦法律事務所 桑原博道</a:t>
            </a:r>
          </a:p>
        </p:txBody>
      </p:sp>
    </p:spTree>
    <p:extLst>
      <p:ext uri="{BB962C8B-B14F-4D97-AF65-F5344CB8AC3E}">
        <p14:creationId xmlns:p14="http://schemas.microsoft.com/office/powerpoint/2010/main" val="12595170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6483">
                                            <p:txEl>
                                              <p:pRg st="5" end="5"/>
                                            </p:txEl>
                                          </p:spTgt>
                                        </p:tgtEl>
                                        <p:attrNameLst>
                                          <p:attrName>style.visibility</p:attrName>
                                        </p:attrNameLst>
                                      </p:cBhvr>
                                      <p:to>
                                        <p:strVal val="visible"/>
                                      </p:to>
                                    </p:set>
                                    <p:animEffect transition="in" filter="blinds(horizontal)">
                                      <p:cBhvr>
                                        <p:cTn id="7" dur="500"/>
                                        <p:tgtEl>
                                          <p:spTgt spid="276483">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76483">
                                            <p:txEl>
                                              <p:pRg st="6" end="6"/>
                                            </p:txEl>
                                          </p:spTgt>
                                        </p:tgtEl>
                                        <p:attrNameLst>
                                          <p:attrName>style.visibility</p:attrName>
                                        </p:attrNameLst>
                                      </p:cBhvr>
                                      <p:to>
                                        <p:strVal val="visible"/>
                                      </p:to>
                                    </p:set>
                                    <p:animEffect transition="in" filter="blinds(horizontal)">
                                      <p:cBhvr>
                                        <p:cTn id="12" dur="500"/>
                                        <p:tgtEl>
                                          <p:spTgt spid="27648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6483">
                                            <p:txEl>
                                              <p:pRg st="7" end="7"/>
                                            </p:txEl>
                                          </p:spTgt>
                                        </p:tgtEl>
                                        <p:attrNameLst>
                                          <p:attrName>style.visibility</p:attrName>
                                        </p:attrNameLst>
                                      </p:cBhvr>
                                      <p:to>
                                        <p:strVal val="visible"/>
                                      </p:to>
                                    </p:set>
                                    <p:animEffect transition="in" filter="blinds(horizontal)">
                                      <p:cBhvr>
                                        <p:cTn id="17" dur="500"/>
                                        <p:tgtEl>
                                          <p:spTgt spid="276483">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76483">
                                            <p:txEl>
                                              <p:pRg st="8" end="8"/>
                                            </p:txEl>
                                          </p:spTgt>
                                        </p:tgtEl>
                                        <p:attrNameLst>
                                          <p:attrName>style.visibility</p:attrName>
                                        </p:attrNameLst>
                                      </p:cBhvr>
                                      <p:to>
                                        <p:strVal val="visible"/>
                                      </p:to>
                                    </p:set>
                                    <p:animEffect transition="in" filter="blinds(horizontal)">
                                      <p:cBhvr>
                                        <p:cTn id="22" dur="500"/>
                                        <p:tgtEl>
                                          <p:spTgt spid="276483">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76483">
                                            <p:txEl>
                                              <p:pRg st="9" end="9"/>
                                            </p:txEl>
                                          </p:spTgt>
                                        </p:tgtEl>
                                        <p:attrNameLst>
                                          <p:attrName>style.visibility</p:attrName>
                                        </p:attrNameLst>
                                      </p:cBhvr>
                                      <p:to>
                                        <p:strVal val="visible"/>
                                      </p:to>
                                    </p:set>
                                    <p:animEffect transition="in" filter="blinds(horizontal)">
                                      <p:cBhvr>
                                        <p:cTn id="27" dur="500"/>
                                        <p:tgtEl>
                                          <p:spTgt spid="276483">
                                            <p:txEl>
                                              <p:pRg st="9" end="9"/>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76483">
                                            <p:txEl>
                                              <p:pRg st="10" end="10"/>
                                            </p:txEl>
                                          </p:spTgt>
                                        </p:tgtEl>
                                        <p:attrNameLst>
                                          <p:attrName>style.visibility</p:attrName>
                                        </p:attrNameLst>
                                      </p:cBhvr>
                                      <p:to>
                                        <p:strVal val="visible"/>
                                      </p:to>
                                    </p:set>
                                    <p:animEffect transition="in" filter="blinds(horizontal)">
                                      <p:cBhvr>
                                        <p:cTn id="32" dur="500"/>
                                        <p:tgtEl>
                                          <p:spTgt spid="276483">
                                            <p:txEl>
                                              <p:pRg st="10" end="1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76483">
                                            <p:txEl>
                                              <p:pRg st="11" end="11"/>
                                            </p:txEl>
                                          </p:spTgt>
                                        </p:tgtEl>
                                        <p:attrNameLst>
                                          <p:attrName>style.visibility</p:attrName>
                                        </p:attrNameLst>
                                      </p:cBhvr>
                                      <p:to>
                                        <p:strVal val="visible"/>
                                      </p:to>
                                    </p:set>
                                    <p:animEffect transition="in" filter="blinds(horizontal)">
                                      <p:cBhvr>
                                        <p:cTn id="37" dur="500"/>
                                        <p:tgtEl>
                                          <p:spTgt spid="27648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63" y="274638"/>
            <a:ext cx="4054475" cy="630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p:cNvSpPr/>
          <p:nvPr/>
        </p:nvSpPr>
        <p:spPr>
          <a:xfrm>
            <a:off x="5557838" y="6594475"/>
            <a:ext cx="3454400" cy="295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ja-JP" altLang="en-US" dirty="0">
                <a:solidFill>
                  <a:schemeClr val="bg2">
                    <a:lumMod val="50000"/>
                    <a:lumOff val="50000"/>
                  </a:schemeClr>
                </a:solidFill>
              </a:rPr>
              <a:t>仁邦法律事務所 桑原博道</a:t>
            </a:r>
          </a:p>
        </p:txBody>
      </p:sp>
      <p:sp>
        <p:nvSpPr>
          <p:cNvPr id="2" name="正方形/長方形 1"/>
          <p:cNvSpPr/>
          <p:nvPr/>
        </p:nvSpPr>
        <p:spPr bwMode="auto">
          <a:xfrm>
            <a:off x="6084168" y="2420888"/>
            <a:ext cx="432048" cy="14401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0" name="正方形/長方形 9"/>
          <p:cNvSpPr/>
          <p:nvPr/>
        </p:nvSpPr>
        <p:spPr bwMode="auto">
          <a:xfrm>
            <a:off x="6084168" y="5256134"/>
            <a:ext cx="432048" cy="14401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44697004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5557838" y="6594475"/>
            <a:ext cx="3454400" cy="295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ja-JP" altLang="en-US" dirty="0">
                <a:solidFill>
                  <a:schemeClr val="bg2">
                    <a:lumMod val="50000"/>
                    <a:lumOff val="50000"/>
                  </a:schemeClr>
                </a:solidFill>
              </a:rPr>
              <a:t>仁邦法律事務所 桑原博道</a:t>
            </a:r>
          </a:p>
        </p:txBody>
      </p:sp>
      <p:sp>
        <p:nvSpPr>
          <p:cNvPr id="3" name="コンテンツ プレースホルダー 2"/>
          <p:cNvSpPr>
            <a:spLocks noGrp="1"/>
          </p:cNvSpPr>
          <p:nvPr>
            <p:ph idx="1"/>
          </p:nvPr>
        </p:nvSpPr>
        <p:spPr>
          <a:xfrm>
            <a:off x="0" y="0"/>
            <a:ext cx="9144000" cy="6858000"/>
          </a:xfrm>
          <a:solidFill>
            <a:schemeClr val="tx1">
              <a:lumMod val="95000"/>
            </a:schemeClr>
          </a:solidFill>
        </p:spPr>
        <p:txBody>
          <a:bodyPr/>
          <a:lstStyle/>
          <a:p>
            <a:pPr marL="0" indent="0">
              <a:buNone/>
            </a:pPr>
            <a:endParaRPr lang="en-US" altLang="ja-JP" sz="1000" dirty="0">
              <a:solidFill>
                <a:schemeClr val="bg1"/>
              </a:solidFill>
            </a:endParaRPr>
          </a:p>
          <a:p>
            <a:pPr marL="0" indent="0">
              <a:buNone/>
            </a:pPr>
            <a:r>
              <a:rPr kumimoji="1" lang="en-US" altLang="ja-JP" dirty="0">
                <a:solidFill>
                  <a:schemeClr val="bg1"/>
                </a:solidFill>
              </a:rPr>
              <a:t>《</a:t>
            </a:r>
            <a:r>
              <a:rPr kumimoji="1" lang="ja-JP" altLang="en-US" dirty="0">
                <a:solidFill>
                  <a:schemeClr val="bg1"/>
                </a:solidFill>
              </a:rPr>
              <a:t>調査結果</a:t>
            </a:r>
            <a:r>
              <a:rPr kumimoji="1" lang="en-US" altLang="ja-JP" dirty="0">
                <a:solidFill>
                  <a:schemeClr val="bg1"/>
                </a:solidFill>
              </a:rPr>
              <a:t>》</a:t>
            </a:r>
          </a:p>
          <a:p>
            <a:pPr marL="0" indent="0">
              <a:buNone/>
            </a:pPr>
            <a:r>
              <a:rPr lang="ja-JP" altLang="en-US" dirty="0">
                <a:solidFill>
                  <a:schemeClr val="bg1"/>
                </a:solidFill>
              </a:rPr>
              <a:t>１．事故原因 癒着胎盤の剥離による出血性ショック</a:t>
            </a:r>
            <a:endParaRPr lang="en-US" altLang="ja-JP" dirty="0">
              <a:solidFill>
                <a:schemeClr val="bg1"/>
              </a:solidFill>
            </a:endParaRPr>
          </a:p>
          <a:p>
            <a:pPr marL="0" indent="0">
              <a:buNone/>
            </a:pPr>
            <a:r>
              <a:rPr kumimoji="1" lang="ja-JP" altLang="en-US" dirty="0">
                <a:solidFill>
                  <a:schemeClr val="bg1"/>
                </a:solidFill>
              </a:rPr>
              <a:t>２．事故の要因</a:t>
            </a:r>
            <a:endParaRPr kumimoji="1" lang="en-US" altLang="ja-JP" dirty="0">
              <a:solidFill>
                <a:schemeClr val="bg1"/>
              </a:solidFill>
            </a:endParaRPr>
          </a:p>
          <a:p>
            <a:pPr marL="0" indent="0">
              <a:buNone/>
            </a:pPr>
            <a:r>
              <a:rPr lang="ja-JP" altLang="en-US" dirty="0">
                <a:solidFill>
                  <a:schemeClr val="bg1"/>
                </a:solidFill>
              </a:rPr>
              <a:t>　①癒着胎盤の無理な剥離</a:t>
            </a:r>
            <a:endParaRPr lang="en-US" altLang="ja-JP" dirty="0">
              <a:solidFill>
                <a:schemeClr val="bg1"/>
              </a:solidFill>
            </a:endParaRPr>
          </a:p>
          <a:p>
            <a:pPr marL="0" indent="0">
              <a:buNone/>
            </a:pPr>
            <a:r>
              <a:rPr kumimoji="1" lang="ja-JP" altLang="en-US" dirty="0">
                <a:solidFill>
                  <a:schemeClr val="bg1"/>
                </a:solidFill>
              </a:rPr>
              <a:t>　②対応する医師の不足</a:t>
            </a:r>
            <a:endParaRPr kumimoji="1" lang="en-US" altLang="ja-JP" dirty="0">
              <a:solidFill>
                <a:schemeClr val="bg1"/>
              </a:solidFill>
            </a:endParaRPr>
          </a:p>
          <a:p>
            <a:pPr marL="0" indent="0">
              <a:buNone/>
            </a:pPr>
            <a:r>
              <a:rPr lang="ja-JP" altLang="en-US" dirty="0">
                <a:solidFill>
                  <a:schemeClr val="bg1"/>
                </a:solidFill>
              </a:rPr>
              <a:t>　③輸血対応の遅れ</a:t>
            </a:r>
            <a:endParaRPr kumimoji="1" lang="en-US" altLang="ja-JP" dirty="0">
              <a:solidFill>
                <a:schemeClr val="bg1"/>
              </a:solidFill>
            </a:endParaRPr>
          </a:p>
          <a:p>
            <a:pPr marL="0" indent="0">
              <a:buNone/>
            </a:pPr>
            <a:r>
              <a:rPr lang="ja-JP" altLang="en-US" dirty="0">
                <a:solidFill>
                  <a:schemeClr val="bg1"/>
                </a:solidFill>
              </a:rPr>
              <a:t>３．総合判断</a:t>
            </a:r>
            <a:endParaRPr kumimoji="1" lang="ja-JP" altLang="en-US" dirty="0">
              <a:solidFill>
                <a:schemeClr val="bg1"/>
              </a:solidFill>
            </a:endParaRPr>
          </a:p>
        </p:txBody>
      </p:sp>
      <p:pic>
        <p:nvPicPr>
          <p:cNvPr id="14" name="図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668" y="4122552"/>
            <a:ext cx="8760718" cy="2519363"/>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3742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90513"/>
            <a:ext cx="4054475" cy="630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p:cNvSpPr/>
          <p:nvPr/>
        </p:nvSpPr>
        <p:spPr>
          <a:xfrm>
            <a:off x="5557838" y="6594475"/>
            <a:ext cx="3454400" cy="295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ja-JP" altLang="en-US" dirty="0">
                <a:solidFill>
                  <a:schemeClr val="bg2">
                    <a:lumMod val="50000"/>
                    <a:lumOff val="50000"/>
                  </a:schemeClr>
                </a:solidFill>
              </a:rPr>
              <a:t>仁邦法律事務所 桑原博道</a:t>
            </a:r>
          </a:p>
        </p:txBody>
      </p:sp>
      <p:sp>
        <p:nvSpPr>
          <p:cNvPr id="3" name="コンテンツ プレースホルダー 2"/>
          <p:cNvSpPr>
            <a:spLocks noGrp="1"/>
          </p:cNvSpPr>
          <p:nvPr>
            <p:ph idx="1"/>
          </p:nvPr>
        </p:nvSpPr>
        <p:spPr>
          <a:xfrm>
            <a:off x="0" y="0"/>
            <a:ext cx="9144000" cy="6858000"/>
          </a:xfrm>
          <a:solidFill>
            <a:schemeClr val="tx1">
              <a:lumMod val="95000"/>
            </a:schemeClr>
          </a:solidFill>
        </p:spPr>
        <p:txBody>
          <a:bodyPr/>
          <a:lstStyle/>
          <a:p>
            <a:pPr marL="0" indent="0">
              <a:buNone/>
            </a:pPr>
            <a:endParaRPr lang="en-US" altLang="ja-JP" sz="1000" dirty="0">
              <a:solidFill>
                <a:schemeClr val="bg1"/>
              </a:solidFill>
            </a:endParaRPr>
          </a:p>
          <a:p>
            <a:pPr marL="0" indent="0">
              <a:buNone/>
            </a:pPr>
            <a:r>
              <a:rPr kumimoji="1" lang="en-US" altLang="ja-JP" dirty="0">
                <a:solidFill>
                  <a:schemeClr val="bg1"/>
                </a:solidFill>
              </a:rPr>
              <a:t>《</a:t>
            </a:r>
            <a:r>
              <a:rPr kumimoji="1" lang="ja-JP" altLang="en-US" dirty="0">
                <a:solidFill>
                  <a:schemeClr val="bg1"/>
                </a:solidFill>
              </a:rPr>
              <a:t>調査結果</a:t>
            </a:r>
            <a:r>
              <a:rPr kumimoji="1" lang="en-US" altLang="ja-JP" dirty="0">
                <a:solidFill>
                  <a:schemeClr val="bg1"/>
                </a:solidFill>
              </a:rPr>
              <a:t>》</a:t>
            </a:r>
          </a:p>
          <a:p>
            <a:pPr marL="0" indent="0">
              <a:buNone/>
            </a:pPr>
            <a:r>
              <a:rPr lang="ja-JP" altLang="en-US" dirty="0">
                <a:solidFill>
                  <a:schemeClr val="bg1"/>
                </a:solidFill>
              </a:rPr>
              <a:t>１．事故原因 癒着胎盤の剥離による出血性ショック</a:t>
            </a:r>
            <a:endParaRPr lang="en-US" altLang="ja-JP" dirty="0">
              <a:solidFill>
                <a:schemeClr val="bg1"/>
              </a:solidFill>
            </a:endParaRPr>
          </a:p>
          <a:p>
            <a:pPr marL="0" indent="0">
              <a:buNone/>
            </a:pPr>
            <a:r>
              <a:rPr kumimoji="1" lang="ja-JP" altLang="en-US" dirty="0">
                <a:solidFill>
                  <a:schemeClr val="bg1"/>
                </a:solidFill>
              </a:rPr>
              <a:t>２．事故の要因</a:t>
            </a:r>
            <a:endParaRPr kumimoji="1" lang="en-US" altLang="ja-JP" dirty="0">
              <a:solidFill>
                <a:schemeClr val="bg1"/>
              </a:solidFill>
            </a:endParaRPr>
          </a:p>
          <a:p>
            <a:pPr marL="0" indent="0">
              <a:buNone/>
            </a:pPr>
            <a:r>
              <a:rPr lang="ja-JP" altLang="en-US" dirty="0">
                <a:solidFill>
                  <a:schemeClr val="bg1"/>
                </a:solidFill>
              </a:rPr>
              <a:t>　①癒着胎盤の無理な剥離</a:t>
            </a:r>
            <a:endParaRPr lang="en-US" altLang="ja-JP" dirty="0">
              <a:solidFill>
                <a:schemeClr val="bg1"/>
              </a:solidFill>
            </a:endParaRPr>
          </a:p>
          <a:p>
            <a:pPr marL="0" indent="0">
              <a:buNone/>
            </a:pPr>
            <a:r>
              <a:rPr kumimoji="1" lang="ja-JP" altLang="en-US" dirty="0">
                <a:solidFill>
                  <a:schemeClr val="bg1"/>
                </a:solidFill>
              </a:rPr>
              <a:t>　②対応する医師の不足</a:t>
            </a:r>
            <a:endParaRPr kumimoji="1" lang="en-US" altLang="ja-JP" dirty="0">
              <a:solidFill>
                <a:schemeClr val="bg1"/>
              </a:solidFill>
            </a:endParaRPr>
          </a:p>
          <a:p>
            <a:pPr marL="0" indent="0">
              <a:buNone/>
            </a:pPr>
            <a:r>
              <a:rPr lang="ja-JP" altLang="en-US" dirty="0">
                <a:solidFill>
                  <a:schemeClr val="bg1"/>
                </a:solidFill>
              </a:rPr>
              <a:t>　③輸血対応の遅れ</a:t>
            </a:r>
            <a:endParaRPr kumimoji="1" lang="en-US" altLang="ja-JP" dirty="0">
              <a:solidFill>
                <a:schemeClr val="bg1"/>
              </a:solidFill>
            </a:endParaRPr>
          </a:p>
          <a:p>
            <a:pPr marL="0" indent="0">
              <a:buNone/>
            </a:pPr>
            <a:r>
              <a:rPr lang="ja-JP" altLang="en-US" dirty="0">
                <a:solidFill>
                  <a:schemeClr val="bg1"/>
                </a:solidFill>
              </a:rPr>
              <a:t>３．総合判断</a:t>
            </a:r>
            <a:endParaRPr kumimoji="1" lang="ja-JP" altLang="en-US" dirty="0">
              <a:solidFill>
                <a:schemeClr val="bg1"/>
              </a:solidFill>
            </a:endParaRPr>
          </a:p>
        </p:txBody>
      </p:sp>
      <p:pic>
        <p:nvPicPr>
          <p:cNvPr id="14" name="図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668" y="4122552"/>
            <a:ext cx="8760718" cy="2519363"/>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 name="正方形/長方形 1"/>
          <p:cNvSpPr/>
          <p:nvPr/>
        </p:nvSpPr>
        <p:spPr bwMode="auto">
          <a:xfrm>
            <a:off x="5106392" y="116632"/>
            <a:ext cx="3945955" cy="442884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kumimoji="1" lang="en-US" altLang="ja-JP" sz="3200" dirty="0">
                <a:solidFill>
                  <a:srgbClr val="FFFFFF"/>
                </a:solidFill>
                <a:effectLst>
                  <a:outerShdw blurRad="38100" dist="38100" dir="2700000" algn="tl">
                    <a:srgbClr val="000000">
                      <a:alpha val="43137"/>
                    </a:srgbClr>
                  </a:outerShdw>
                </a:effectLst>
                <a:latin typeface="Segoe" pitchFamily="34" charset="0"/>
              </a:rPr>
              <a:t>《</a:t>
            </a:r>
            <a:r>
              <a:rPr kumimoji="1" lang="ja-JP" altLang="en-US" sz="3200" dirty="0">
                <a:solidFill>
                  <a:srgbClr val="FFFFFF"/>
                </a:solidFill>
                <a:effectLst>
                  <a:outerShdw blurRad="38100" dist="38100" dir="2700000" algn="tl">
                    <a:srgbClr val="000000">
                      <a:alpha val="43137"/>
                    </a:srgbClr>
                  </a:outerShdw>
                </a:effectLst>
                <a:latin typeface="Segoe" pitchFamily="34" charset="0"/>
              </a:rPr>
              <a:t>逮捕の被疑事実</a:t>
            </a:r>
            <a:r>
              <a:rPr kumimoji="1" lang="en-US" altLang="ja-JP" sz="3200" dirty="0">
                <a:solidFill>
                  <a:srgbClr val="FFFFFF"/>
                </a:solidFill>
                <a:effectLst>
                  <a:outerShdw blurRad="38100" dist="38100" dir="2700000" algn="tl">
                    <a:srgbClr val="000000">
                      <a:alpha val="43137"/>
                    </a:srgbClr>
                  </a:outerShdw>
                </a:effectLst>
                <a:latin typeface="Segoe" pitchFamily="34" charset="0"/>
              </a:rPr>
              <a:t>》</a:t>
            </a:r>
          </a:p>
          <a:p>
            <a:pPr marL="180975" indent="-180975" defTabSz="914099" fontAlgn="base">
              <a:spcBef>
                <a:spcPct val="0"/>
              </a:spcBef>
              <a:spcAft>
                <a:spcPct val="0"/>
              </a:spcAft>
            </a:pPr>
            <a:r>
              <a:rPr kumimoji="1" lang="ja-JP" altLang="en-US" sz="3200" dirty="0" smtClean="0">
                <a:solidFill>
                  <a:srgbClr val="FFFFFF"/>
                </a:solidFill>
                <a:effectLst>
                  <a:outerShdw blurRad="38100" dist="38100" dir="2700000" algn="tl">
                    <a:srgbClr val="000000">
                      <a:alpha val="43137"/>
                    </a:srgbClr>
                  </a:outerShdw>
                </a:effectLst>
                <a:latin typeface="Segoe" pitchFamily="34" charset="0"/>
              </a:rPr>
              <a:t>・</a:t>
            </a:r>
            <a:r>
              <a:rPr kumimoji="1" lang="ja-JP" altLang="en-US" sz="3200" dirty="0">
                <a:solidFill>
                  <a:srgbClr val="FFFFFF"/>
                </a:solidFill>
                <a:effectLst>
                  <a:outerShdw blurRad="38100" dist="38100" dir="2700000" algn="tl">
                    <a:srgbClr val="000000">
                      <a:alpha val="43137"/>
                    </a:srgbClr>
                  </a:outerShdw>
                </a:effectLst>
                <a:latin typeface="Segoe" pitchFamily="34" charset="0"/>
              </a:rPr>
              <a:t>医師</a:t>
            </a:r>
            <a:r>
              <a:rPr kumimoji="1" lang="ja-JP" altLang="en-US" sz="3200" dirty="0" smtClean="0">
                <a:solidFill>
                  <a:srgbClr val="FFFFFF"/>
                </a:solidFill>
                <a:effectLst>
                  <a:outerShdw blurRad="38100" dist="38100" dir="2700000" algn="tl">
                    <a:srgbClr val="000000">
                      <a:alpha val="43137"/>
                    </a:srgbClr>
                  </a:outerShdw>
                </a:effectLst>
                <a:latin typeface="Segoe" pitchFamily="34" charset="0"/>
              </a:rPr>
              <a:t>の応援を</a:t>
            </a:r>
            <a:r>
              <a:rPr kumimoji="1" lang="ja-JP" altLang="en-US" sz="3200" dirty="0">
                <a:solidFill>
                  <a:srgbClr val="FFFFFF"/>
                </a:solidFill>
                <a:effectLst>
                  <a:outerShdw blurRad="38100" dist="38100" dir="2700000" algn="tl">
                    <a:srgbClr val="000000">
                      <a:alpha val="43137"/>
                    </a:srgbClr>
                  </a:outerShdw>
                </a:effectLst>
                <a:latin typeface="Segoe" pitchFamily="34" charset="0"/>
              </a:rPr>
              <a:t>受けていない</a:t>
            </a:r>
            <a:endParaRPr kumimoji="1" lang="en-US" altLang="ja-JP" sz="3200" dirty="0">
              <a:solidFill>
                <a:srgbClr val="FFFFFF"/>
              </a:solidFill>
              <a:effectLst>
                <a:outerShdw blurRad="38100" dist="38100" dir="2700000" algn="tl">
                  <a:srgbClr val="000000">
                    <a:alpha val="43137"/>
                  </a:srgbClr>
                </a:outerShdw>
              </a:effectLst>
              <a:latin typeface="Segoe" pitchFamily="34" charset="0"/>
            </a:endParaRPr>
          </a:p>
          <a:p>
            <a:pPr marL="180975" indent="-180975" defTabSz="914099" fontAlgn="base">
              <a:spcBef>
                <a:spcPct val="0"/>
              </a:spcBef>
              <a:spcAft>
                <a:spcPct val="0"/>
              </a:spcAft>
            </a:pPr>
            <a:r>
              <a:rPr kumimoji="1" lang="ja-JP" altLang="en-US" sz="3200" dirty="0">
                <a:solidFill>
                  <a:srgbClr val="FFFFFF"/>
                </a:solidFill>
                <a:effectLst>
                  <a:outerShdw blurRad="38100" dist="38100" dir="2700000" algn="tl">
                    <a:srgbClr val="000000">
                      <a:alpha val="43137"/>
                    </a:srgbClr>
                  </a:outerShdw>
                </a:effectLst>
                <a:latin typeface="Segoe" pitchFamily="34" charset="0"/>
              </a:rPr>
              <a:t>・必要量の輸血製剤を準備していない</a:t>
            </a:r>
            <a:endParaRPr kumimoji="1" lang="en-US" altLang="ja-JP" sz="3200" dirty="0">
              <a:solidFill>
                <a:srgbClr val="FFFFFF"/>
              </a:solidFill>
              <a:effectLst>
                <a:outerShdw blurRad="38100" dist="38100" dir="2700000" algn="tl">
                  <a:srgbClr val="000000">
                    <a:alpha val="43137"/>
                  </a:srgbClr>
                </a:outerShdw>
              </a:effectLst>
              <a:latin typeface="Segoe" pitchFamily="34" charset="0"/>
            </a:endParaRPr>
          </a:p>
          <a:p>
            <a:pPr marL="180975" indent="-180975" defTabSz="914099" fontAlgn="base">
              <a:spcBef>
                <a:spcPct val="0"/>
              </a:spcBef>
              <a:spcAft>
                <a:spcPct val="0"/>
              </a:spcAft>
            </a:pPr>
            <a:r>
              <a:rPr kumimoji="1" lang="ja-JP" altLang="en-US" sz="3200" dirty="0">
                <a:solidFill>
                  <a:srgbClr val="FFFFFF"/>
                </a:solidFill>
                <a:effectLst>
                  <a:outerShdw blurRad="38100" dist="38100" dir="2700000" algn="tl">
                    <a:srgbClr val="000000">
                      <a:alpha val="43137"/>
                    </a:srgbClr>
                  </a:outerShdw>
                </a:effectLst>
                <a:latin typeface="Segoe" pitchFamily="34" charset="0"/>
              </a:rPr>
              <a:t>・用手的剥離が困難となった時点で子宮摘出術に移行していない　　　　　　　　</a:t>
            </a:r>
            <a:r>
              <a:rPr kumimoji="1" lang="en-US" altLang="ja-JP" sz="3200" dirty="0">
                <a:solidFill>
                  <a:srgbClr val="FFFFFF"/>
                </a:solidFill>
                <a:effectLst>
                  <a:outerShdw blurRad="38100" dist="38100" dir="2700000" algn="tl">
                    <a:srgbClr val="000000">
                      <a:alpha val="43137"/>
                    </a:srgbClr>
                  </a:outerShdw>
                </a:effectLst>
                <a:latin typeface="Segoe" pitchFamily="34" charset="0"/>
              </a:rPr>
              <a:t>etc.</a:t>
            </a:r>
          </a:p>
        </p:txBody>
      </p:sp>
    </p:spTree>
    <p:extLst>
      <p:ext uri="{BB962C8B-B14F-4D97-AF65-F5344CB8AC3E}">
        <p14:creationId xmlns:p14="http://schemas.microsoft.com/office/powerpoint/2010/main" val="4733622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5" name="Rectangle 3"/>
          <p:cNvSpPr>
            <a:spLocks noGrp="1" noChangeArrowheads="1"/>
          </p:cNvSpPr>
          <p:nvPr>
            <p:ph type="body" idx="1"/>
          </p:nvPr>
        </p:nvSpPr>
        <p:spPr>
          <a:xfrm>
            <a:off x="457200" y="986118"/>
            <a:ext cx="8229600" cy="1584966"/>
          </a:xfrm>
        </p:spPr>
        <p:txBody>
          <a:bodyPr/>
          <a:lstStyle/>
          <a:p>
            <a:pPr eaLnBrk="1" hangingPunct="1">
              <a:lnSpc>
                <a:spcPct val="90000"/>
              </a:lnSpc>
              <a:buFont typeface="Wingdings" panose="05000000000000000000" pitchFamily="2" charset="2"/>
              <a:buNone/>
              <a:defRPr/>
            </a:pPr>
            <a:r>
              <a:rPr lang="en-US" altLang="ja-JP" dirty="0"/>
              <a:t>H18</a:t>
            </a:r>
            <a:r>
              <a:rPr lang="ja-JP" altLang="en-US" dirty="0"/>
              <a:t>（</a:t>
            </a:r>
            <a:r>
              <a:rPr lang="en-US" altLang="ja-JP" dirty="0"/>
              <a:t>2006</a:t>
            </a:r>
            <a:r>
              <a:rPr lang="ja-JP" altLang="en-US" dirty="0" smtClean="0"/>
              <a:t>）</a:t>
            </a:r>
            <a:r>
              <a:rPr lang="ja-JP" altLang="en-US" dirty="0"/>
              <a:t>　</a:t>
            </a:r>
            <a:r>
              <a:rPr lang="en-US" altLang="ja-JP" dirty="0"/>
              <a:t>3/10</a:t>
            </a:r>
            <a:r>
              <a:rPr lang="ja-JP" altLang="en-US" dirty="0"/>
              <a:t>　福島地方検察庁</a:t>
            </a:r>
            <a:r>
              <a:rPr lang="ja-JP" altLang="en-US" dirty="0">
                <a:solidFill>
                  <a:srgbClr val="FF9900"/>
                </a:solidFill>
              </a:rPr>
              <a:t>起訴</a:t>
            </a:r>
            <a:endParaRPr lang="en-US" altLang="ja-JP" dirty="0">
              <a:solidFill>
                <a:srgbClr val="FF9900"/>
              </a:solidFill>
            </a:endParaRPr>
          </a:p>
          <a:p>
            <a:pPr eaLnBrk="1" hangingPunct="1">
              <a:lnSpc>
                <a:spcPct val="90000"/>
              </a:lnSpc>
              <a:buFont typeface="Wingdings" panose="05000000000000000000" pitchFamily="2" charset="2"/>
              <a:buNone/>
              <a:defRPr/>
            </a:pPr>
            <a:r>
              <a:rPr lang="ja-JP" altLang="en-US" dirty="0"/>
              <a:t>　</a:t>
            </a:r>
            <a:r>
              <a:rPr lang="ja-JP" altLang="en-US" dirty="0" smtClean="0"/>
              <a:t>　癒着</a:t>
            </a:r>
            <a:r>
              <a:rPr lang="ja-JP" altLang="en-US" dirty="0"/>
              <a:t>胎盤であると</a:t>
            </a:r>
            <a:r>
              <a:rPr lang="ja-JP" altLang="en-US" dirty="0" smtClean="0"/>
              <a:t>認識⇒直ち</a:t>
            </a:r>
            <a:r>
              <a:rPr lang="ja-JP" altLang="en-US" dirty="0"/>
              <a:t>に胎盤剥離を</a:t>
            </a:r>
            <a:r>
              <a:rPr lang="ja-JP" altLang="en-US" dirty="0" smtClean="0"/>
              <a:t>中止，子宮</a:t>
            </a:r>
            <a:r>
              <a:rPr lang="ja-JP" altLang="en-US" dirty="0"/>
              <a:t>摘出術等に移行す</a:t>
            </a:r>
            <a:r>
              <a:rPr lang="ja-JP" altLang="en-US" dirty="0" smtClean="0"/>
              <a:t>べき</a:t>
            </a:r>
            <a:endParaRPr lang="en-US" altLang="ja-JP" dirty="0"/>
          </a:p>
        </p:txBody>
      </p:sp>
      <p:sp>
        <p:nvSpPr>
          <p:cNvPr id="5" name="正方形/長方形 4"/>
          <p:cNvSpPr/>
          <p:nvPr/>
        </p:nvSpPr>
        <p:spPr>
          <a:xfrm>
            <a:off x="5696706" y="6562725"/>
            <a:ext cx="3454400" cy="295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ja-JP" altLang="en-US" dirty="0">
                <a:solidFill>
                  <a:schemeClr val="bg2">
                    <a:lumMod val="50000"/>
                    <a:lumOff val="50000"/>
                  </a:schemeClr>
                </a:solidFill>
              </a:rPr>
              <a:t>仁邦法律事務所 桑原博道</a:t>
            </a:r>
          </a:p>
        </p:txBody>
      </p:sp>
      <p:sp>
        <p:nvSpPr>
          <p:cNvPr id="6" name="タイトル 3"/>
          <p:cNvSpPr>
            <a:spLocks noGrp="1"/>
          </p:cNvSpPr>
          <p:nvPr>
            <p:ph type="title"/>
          </p:nvPr>
        </p:nvSpPr>
        <p:spPr>
          <a:xfrm>
            <a:off x="381000" y="230188"/>
            <a:ext cx="8382000" cy="664797"/>
          </a:xfrm>
        </p:spPr>
        <p:txBody>
          <a:bodyPr/>
          <a:lstStyle/>
          <a:p>
            <a:r>
              <a:rPr lang="en-US" altLang="ja-JP" dirty="0" smtClean="0"/>
              <a:t>H20.8.20</a:t>
            </a:r>
            <a:r>
              <a:rPr lang="ja-JP" altLang="en-US" dirty="0" smtClean="0"/>
              <a:t>福島地方裁判所判決</a:t>
            </a:r>
            <a:endParaRPr lang="ja-JP" altLang="en-US" dirty="0"/>
          </a:p>
        </p:txBody>
      </p:sp>
      <p:sp>
        <p:nvSpPr>
          <p:cNvPr id="7" name="メモ 6"/>
          <p:cNvSpPr/>
          <p:nvPr/>
        </p:nvSpPr>
        <p:spPr>
          <a:xfrm>
            <a:off x="371173" y="2571083"/>
            <a:ext cx="8429625" cy="4098277"/>
          </a:xfrm>
          <a:prstGeom prst="foldedCorner">
            <a:avLst>
              <a:gd name="adj" fmla="val 153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2800" dirty="0" smtClean="0">
              <a:solidFill>
                <a:schemeClr val="bg2"/>
              </a:solidFill>
            </a:endParaRPr>
          </a:p>
          <a:p>
            <a:pPr>
              <a:defRPr/>
            </a:pPr>
            <a:r>
              <a:rPr lang="ja-JP" altLang="en-US" sz="3200" dirty="0" smtClean="0">
                <a:solidFill>
                  <a:schemeClr val="bg2"/>
                </a:solidFill>
              </a:rPr>
              <a:t>　臨床に携わっている医師に医療措置上の行為義務を負わせ，その義務に反したものには</a:t>
            </a:r>
            <a:r>
              <a:rPr lang="ja-JP" altLang="en-US" sz="3200" dirty="0" smtClean="0">
                <a:solidFill>
                  <a:srgbClr val="C00000"/>
                </a:solidFill>
              </a:rPr>
              <a:t>刑罰を科す基準となり得る医学的準則</a:t>
            </a:r>
            <a:r>
              <a:rPr lang="ja-JP" altLang="en-US" sz="3200" dirty="0" smtClean="0">
                <a:solidFill>
                  <a:schemeClr val="bg2"/>
                </a:solidFill>
              </a:rPr>
              <a:t>は，当該科目の臨床に携わる医師が，当該場面に直面した場合に，ほとんどの者がその基準に従った医療措置を講じていると言える程度の，一般性あるいは通有性を具備したものでなければならない（</a:t>
            </a:r>
            <a:r>
              <a:rPr lang="ja-JP" altLang="en-US" sz="3200" dirty="0">
                <a:solidFill>
                  <a:schemeClr val="bg2"/>
                </a:solidFill>
              </a:rPr>
              <a:t>判決文抜粋）</a:t>
            </a:r>
            <a:endParaRPr lang="ja-JP" altLang="en-US" sz="2800" dirty="0">
              <a:solidFill>
                <a:schemeClr val="bg2"/>
              </a:solidFill>
            </a:endParaRPr>
          </a:p>
        </p:txBody>
      </p:sp>
      <p:sp>
        <p:nvSpPr>
          <p:cNvPr id="9" name="角丸四角形 8"/>
          <p:cNvSpPr/>
          <p:nvPr/>
        </p:nvSpPr>
        <p:spPr>
          <a:xfrm>
            <a:off x="5652120" y="5986461"/>
            <a:ext cx="1870075" cy="576263"/>
          </a:xfrm>
          <a:prstGeom prst="round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anchor="ctr"/>
          <a:lstStyle/>
          <a:p>
            <a:pPr algn="ctr" eaLnBrk="1" hangingPunct="1">
              <a:defRPr/>
            </a:pPr>
            <a:r>
              <a:rPr lang="ja-JP" altLang="en-US" sz="3200" dirty="0">
                <a:effectLst>
                  <a:outerShdw blurRad="38100" dist="38100" dir="2700000" algn="tl">
                    <a:srgbClr val="000000">
                      <a:alpha val="43137"/>
                    </a:srgbClr>
                  </a:outerShdw>
                </a:effectLst>
              </a:rPr>
              <a:t>無　罪</a:t>
            </a:r>
            <a:endParaRPr lang="en-US" altLang="ja-JP"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9211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76250" y="1417638"/>
            <a:ext cx="3663950" cy="5183187"/>
          </a:xfrm>
        </p:spPr>
      </p:pic>
      <p:sp>
        <p:nvSpPr>
          <p:cNvPr id="9" name="正方形/長方形 8"/>
          <p:cNvSpPr/>
          <p:nvPr/>
        </p:nvSpPr>
        <p:spPr>
          <a:xfrm>
            <a:off x="5557838" y="6594475"/>
            <a:ext cx="3454400" cy="295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ja-JP" altLang="en-US" dirty="0">
                <a:solidFill>
                  <a:schemeClr val="bg2">
                    <a:lumMod val="50000"/>
                    <a:lumOff val="50000"/>
                  </a:schemeClr>
                </a:solidFill>
              </a:rPr>
              <a:t>仁邦法律事務所 桑原博道</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63" y="1417638"/>
            <a:ext cx="3743969" cy="516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p:cNvSpPr/>
          <p:nvPr/>
        </p:nvSpPr>
        <p:spPr bwMode="auto">
          <a:xfrm>
            <a:off x="5940152" y="3147325"/>
            <a:ext cx="432048" cy="14401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2" name="正方形/長方形 11"/>
          <p:cNvSpPr/>
          <p:nvPr/>
        </p:nvSpPr>
        <p:spPr bwMode="auto">
          <a:xfrm>
            <a:off x="5940152" y="5445224"/>
            <a:ext cx="432048" cy="14401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3" name="正方形/長方形 12"/>
          <p:cNvSpPr/>
          <p:nvPr/>
        </p:nvSpPr>
        <p:spPr bwMode="auto">
          <a:xfrm>
            <a:off x="1691680" y="2636912"/>
            <a:ext cx="936104" cy="14401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4" name="正方形/長方形 13"/>
          <p:cNvSpPr/>
          <p:nvPr/>
        </p:nvSpPr>
        <p:spPr bwMode="auto">
          <a:xfrm>
            <a:off x="1691680" y="5373216"/>
            <a:ext cx="936104" cy="14401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5" name="角丸四角形 14"/>
          <p:cNvSpPr/>
          <p:nvPr/>
        </p:nvSpPr>
        <p:spPr>
          <a:xfrm>
            <a:off x="683916" y="1724819"/>
            <a:ext cx="7488832" cy="4608512"/>
          </a:xfrm>
          <a:prstGeom prst="round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3600" dirty="0">
                <a:solidFill>
                  <a:schemeClr val="bg2"/>
                </a:solidFill>
              </a:rPr>
              <a:t>【</a:t>
            </a:r>
            <a:r>
              <a:rPr lang="ja-JP" altLang="en-US" sz="3600" dirty="0">
                <a:solidFill>
                  <a:schemeClr val="bg2"/>
                </a:solidFill>
              </a:rPr>
              <a:t>医療事故調査制度の</a:t>
            </a:r>
            <a:r>
              <a:rPr lang="ja-JP" altLang="en-US" sz="3600" dirty="0">
                <a:solidFill>
                  <a:srgbClr val="C00000"/>
                </a:solidFill>
              </a:rPr>
              <a:t>目的</a:t>
            </a:r>
            <a:r>
              <a:rPr lang="en-US" altLang="ja-JP" sz="3600" dirty="0">
                <a:solidFill>
                  <a:schemeClr val="bg2"/>
                </a:solidFill>
              </a:rPr>
              <a:t>】</a:t>
            </a:r>
          </a:p>
          <a:p>
            <a:pPr>
              <a:defRPr/>
            </a:pPr>
            <a:r>
              <a:rPr lang="ja-JP" altLang="en-US" sz="3600" dirty="0">
                <a:solidFill>
                  <a:srgbClr val="FF9900"/>
                </a:solidFill>
              </a:rPr>
              <a:t>　</a:t>
            </a:r>
            <a:r>
              <a:rPr lang="ja-JP" altLang="en-US" sz="3600" u="sng" dirty="0">
                <a:solidFill>
                  <a:srgbClr val="C00000"/>
                </a:solidFill>
              </a:rPr>
              <a:t>医療安全の確保</a:t>
            </a:r>
            <a:r>
              <a:rPr lang="ja-JP" altLang="en-US" sz="3600" u="sng" dirty="0">
                <a:solidFill>
                  <a:schemeClr val="bg2"/>
                </a:solidFill>
              </a:rPr>
              <a:t>であり、</a:t>
            </a:r>
            <a:r>
              <a:rPr lang="ja-JP" altLang="en-US" sz="3600" u="sng" dirty="0">
                <a:solidFill>
                  <a:srgbClr val="C00000"/>
                </a:solidFill>
              </a:rPr>
              <a:t>個人の責任</a:t>
            </a:r>
            <a:r>
              <a:rPr lang="ja-JP" altLang="en-US" sz="3600" u="sng" dirty="0">
                <a:solidFill>
                  <a:schemeClr val="bg2"/>
                </a:solidFill>
              </a:rPr>
              <a:t>を追及するためのものでは</a:t>
            </a:r>
            <a:r>
              <a:rPr lang="ja-JP" altLang="en-US" sz="3600" u="sng" dirty="0">
                <a:solidFill>
                  <a:srgbClr val="C00000"/>
                </a:solidFill>
              </a:rPr>
              <a:t>ない</a:t>
            </a:r>
            <a:endParaRPr lang="en-US" altLang="ja-JP" sz="3200" u="sng" dirty="0">
              <a:solidFill>
                <a:srgbClr val="C00000"/>
              </a:solidFill>
            </a:endParaRPr>
          </a:p>
          <a:p>
            <a:pPr algn="ctr">
              <a:defRPr/>
            </a:pPr>
            <a:r>
              <a:rPr lang="ja-JP" altLang="en-US" sz="3200" dirty="0">
                <a:solidFill>
                  <a:schemeClr val="bg2"/>
                </a:solidFill>
              </a:rPr>
              <a:t>↓</a:t>
            </a:r>
            <a:endParaRPr lang="en-US" altLang="ja-JP" sz="3200" dirty="0">
              <a:solidFill>
                <a:schemeClr val="bg2"/>
              </a:solidFill>
            </a:endParaRPr>
          </a:p>
          <a:p>
            <a:pPr algn="ctr">
              <a:defRPr/>
            </a:pPr>
            <a:r>
              <a:rPr lang="ja-JP" altLang="en-US" sz="3600" dirty="0">
                <a:solidFill>
                  <a:schemeClr val="bg2"/>
                </a:solidFill>
              </a:rPr>
              <a:t>「過失</a:t>
            </a:r>
            <a:r>
              <a:rPr lang="ja-JP" altLang="en-US" sz="3600" dirty="0" smtClean="0">
                <a:solidFill>
                  <a:schemeClr val="bg2"/>
                </a:solidFill>
              </a:rPr>
              <a:t>」は</a:t>
            </a:r>
            <a:r>
              <a:rPr lang="ja-JP" altLang="en-US" sz="3600" dirty="0">
                <a:solidFill>
                  <a:schemeClr val="bg2"/>
                </a:solidFill>
              </a:rPr>
              <a:t>，</a:t>
            </a:r>
            <a:endParaRPr lang="en-US" altLang="ja-JP" sz="3600" dirty="0">
              <a:solidFill>
                <a:schemeClr val="bg2"/>
              </a:solidFill>
            </a:endParaRPr>
          </a:p>
          <a:p>
            <a:pPr algn="ctr">
              <a:defRPr/>
            </a:pPr>
            <a:r>
              <a:rPr lang="ja-JP" altLang="en-US" sz="3600" dirty="0">
                <a:solidFill>
                  <a:schemeClr val="bg2"/>
                </a:solidFill>
              </a:rPr>
              <a:t>記述すべきではない</a:t>
            </a:r>
          </a:p>
        </p:txBody>
      </p:sp>
      <p:sp>
        <p:nvSpPr>
          <p:cNvPr id="3" name="タイトル 2"/>
          <p:cNvSpPr>
            <a:spLocks noGrp="1"/>
          </p:cNvSpPr>
          <p:nvPr>
            <p:ph type="title"/>
          </p:nvPr>
        </p:nvSpPr>
        <p:spPr/>
        <p:txBody>
          <a:bodyPr/>
          <a:lstStyle/>
          <a:p>
            <a:r>
              <a:rPr lang="ja-JP" altLang="en-US" dirty="0"/>
              <a:t>「過失</a:t>
            </a:r>
            <a:r>
              <a:rPr lang="ja-JP" altLang="en-US" dirty="0" smtClean="0"/>
              <a:t>」の</a:t>
            </a:r>
            <a:r>
              <a:rPr lang="ja-JP" altLang="en-US" dirty="0"/>
              <a:t>記述</a:t>
            </a:r>
            <a:endParaRPr kumimoji="1" lang="ja-JP" altLang="en-US" dirty="0"/>
          </a:p>
        </p:txBody>
      </p:sp>
    </p:spTree>
    <p:extLst>
      <p:ext uri="{BB962C8B-B14F-4D97-AF65-F5344CB8AC3E}">
        <p14:creationId xmlns:p14="http://schemas.microsoft.com/office/powerpoint/2010/main" val="21824235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367333"/>
            <a:ext cx="8382000" cy="747897"/>
          </a:xfrm>
        </p:spPr>
        <p:txBody>
          <a:bodyPr/>
          <a:lstStyle/>
          <a:p>
            <a:r>
              <a:rPr kumimoji="1" lang="ja-JP" altLang="en-US" sz="5400" dirty="0" smtClean="0"/>
              <a:t>本日の内容</a:t>
            </a:r>
            <a:endParaRPr kumimoji="1" lang="ja-JP" altLang="en-US" sz="5400" dirty="0"/>
          </a:p>
        </p:txBody>
      </p:sp>
      <p:sp>
        <p:nvSpPr>
          <p:cNvPr id="3" name="コンテンツ プレースホルダー 2"/>
          <p:cNvSpPr>
            <a:spLocks noGrp="1"/>
          </p:cNvSpPr>
          <p:nvPr>
            <p:ph idx="1"/>
          </p:nvPr>
        </p:nvSpPr>
        <p:spPr>
          <a:xfrm>
            <a:off x="381000" y="1484784"/>
            <a:ext cx="8382000" cy="4798876"/>
          </a:xfrm>
        </p:spPr>
        <p:txBody>
          <a:bodyPr/>
          <a:lstStyle/>
          <a:p>
            <a:pPr marL="0" indent="0">
              <a:buNone/>
            </a:pPr>
            <a:r>
              <a:rPr kumimoji="1" lang="ja-JP" altLang="en-US" sz="4000" dirty="0" smtClean="0"/>
              <a:t>　</a:t>
            </a:r>
            <a:r>
              <a:rPr kumimoji="1" lang="ja-JP" altLang="en-US" sz="4400" dirty="0" smtClean="0"/>
              <a:t>１．医療訴訟の全体的なデータ</a:t>
            </a:r>
            <a:endParaRPr kumimoji="1" lang="en-US" altLang="ja-JP" sz="4400" dirty="0" smtClean="0"/>
          </a:p>
          <a:p>
            <a:pPr marL="0" indent="0">
              <a:buNone/>
            </a:pPr>
            <a:endParaRPr lang="en-US" altLang="ja-JP" sz="4400" dirty="0"/>
          </a:p>
          <a:p>
            <a:pPr marL="0" indent="0">
              <a:buNone/>
            </a:pPr>
            <a:r>
              <a:rPr kumimoji="1" lang="ja-JP" altLang="en-US" sz="4400" dirty="0" smtClean="0"/>
              <a:t>　２．医療事故調査制度と医療訴訟</a:t>
            </a:r>
            <a:endParaRPr kumimoji="1" lang="en-US" altLang="ja-JP" sz="4400" dirty="0" smtClean="0"/>
          </a:p>
          <a:p>
            <a:pPr marL="0" indent="0">
              <a:buNone/>
            </a:pPr>
            <a:endParaRPr lang="en-US" altLang="ja-JP" sz="4400" dirty="0"/>
          </a:p>
          <a:p>
            <a:pPr marL="0" indent="0">
              <a:buNone/>
            </a:pPr>
            <a:r>
              <a:rPr kumimoji="1" lang="ja-JP" altLang="en-US" sz="4400" dirty="0" smtClean="0"/>
              <a:t>　３．診療ガイドラインと医療訴訟</a:t>
            </a:r>
            <a:endParaRPr kumimoji="1" lang="en-US" altLang="ja-JP" sz="4400" dirty="0" smtClean="0"/>
          </a:p>
          <a:p>
            <a:pPr marL="0" indent="0">
              <a:buNone/>
            </a:pPr>
            <a:endParaRPr lang="en-US" altLang="ja-JP" sz="4000" dirty="0"/>
          </a:p>
          <a:p>
            <a:pPr marL="0" indent="0">
              <a:buNone/>
            </a:pPr>
            <a:r>
              <a:rPr kumimoji="1" lang="ja-JP" altLang="en-US" sz="4000" dirty="0" smtClean="0"/>
              <a:t>　</a:t>
            </a:r>
            <a:endParaRPr kumimoji="1" lang="ja-JP" altLang="en-US" dirty="0"/>
          </a:p>
        </p:txBody>
      </p:sp>
      <p:sp>
        <p:nvSpPr>
          <p:cNvPr id="4" name="正方形/長方形 3"/>
          <p:cNvSpPr/>
          <p:nvPr/>
        </p:nvSpPr>
        <p:spPr>
          <a:xfrm>
            <a:off x="5510213" y="6357938"/>
            <a:ext cx="3455987"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en-US" altLang="ja-JP" sz="2000" dirty="0">
                <a:solidFill>
                  <a:schemeClr val="bg2">
                    <a:lumMod val="50000"/>
                    <a:lumOff val="50000"/>
                  </a:schemeClr>
                </a:solidFill>
              </a:rPr>
              <a:t> </a:t>
            </a:r>
            <a:r>
              <a:rPr lang="ja-JP" altLang="en-US" sz="2000" dirty="0">
                <a:solidFill>
                  <a:schemeClr val="bg2">
                    <a:lumMod val="50000"/>
                    <a:lumOff val="50000"/>
                  </a:schemeClr>
                </a:solidFill>
              </a:rPr>
              <a:t>仁邦法律事務所 桑原博道</a:t>
            </a:r>
          </a:p>
        </p:txBody>
      </p:sp>
      <p:sp>
        <p:nvSpPr>
          <p:cNvPr id="5" name="角丸四角形 4"/>
          <p:cNvSpPr/>
          <p:nvPr/>
        </p:nvSpPr>
        <p:spPr bwMode="auto">
          <a:xfrm>
            <a:off x="421311" y="4149080"/>
            <a:ext cx="8039121" cy="1080120"/>
          </a:xfrm>
          <a:prstGeom prst="roundRect">
            <a:avLst/>
          </a:prstGeom>
          <a:noFill/>
          <a:ln w="57150">
            <a:solidFill>
              <a:srgbClr val="FF99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138453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996952"/>
            <a:ext cx="8229600" cy="664797"/>
          </a:xfrm>
        </p:spPr>
        <p:txBody>
          <a:bodyPr/>
          <a:lstStyle/>
          <a:p>
            <a:pPr algn="ctr"/>
            <a:r>
              <a:rPr lang="ja-JP" altLang="en-US" i="1" dirty="0"/>
              <a:t>診療ガイドラインについて</a:t>
            </a:r>
            <a:endParaRPr kumimoji="1" lang="ja-JP" altLang="en-US" i="1" dirty="0"/>
          </a:p>
        </p:txBody>
      </p:sp>
      <p:sp>
        <p:nvSpPr>
          <p:cNvPr id="4" name="正方形/長方形 3"/>
          <p:cNvSpPr/>
          <p:nvPr/>
        </p:nvSpPr>
        <p:spPr>
          <a:xfrm>
            <a:off x="5510213" y="6357938"/>
            <a:ext cx="3455987"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en-US" altLang="ja-JP" sz="2000" dirty="0">
                <a:solidFill>
                  <a:schemeClr val="bg2">
                    <a:lumMod val="50000"/>
                    <a:lumOff val="50000"/>
                  </a:schemeClr>
                </a:solidFill>
              </a:rPr>
              <a:t> </a:t>
            </a:r>
            <a:r>
              <a:rPr lang="ja-JP" altLang="en-US" sz="2000" dirty="0">
                <a:solidFill>
                  <a:schemeClr val="bg2">
                    <a:lumMod val="50000"/>
                    <a:lumOff val="50000"/>
                  </a:schemeClr>
                </a:solidFill>
              </a:rPr>
              <a:t>仁邦法律事務所 桑原博道</a:t>
            </a:r>
          </a:p>
        </p:txBody>
      </p:sp>
    </p:spTree>
    <p:extLst>
      <p:ext uri="{BB962C8B-B14F-4D97-AF65-F5344CB8AC3E}">
        <p14:creationId xmlns:p14="http://schemas.microsoft.com/office/powerpoint/2010/main" val="4994932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858000"/>
          </a:xfrm>
          <a:solidFill>
            <a:srgbClr val="FFFF99"/>
          </a:solidFill>
        </p:spPr>
        <p:txBody>
          <a:bodyPr/>
          <a:lstStyle/>
          <a:p>
            <a:pPr>
              <a:defRPr/>
            </a:pPr>
            <a:endParaRPr lang="ja-JP" altLang="en-US" dirty="0"/>
          </a:p>
        </p:txBody>
      </p:sp>
      <p:pic>
        <p:nvPicPr>
          <p:cNvPr id="819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88913"/>
            <a:ext cx="4330700" cy="6156325"/>
          </a:xfrm>
        </p:spPr>
      </p:pic>
      <p:pic>
        <p:nvPicPr>
          <p:cNvPr id="5"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4124325"/>
            <a:ext cx="74406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a:xfrm>
            <a:off x="1187450" y="4797425"/>
            <a:ext cx="3313113" cy="71913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16596090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コンテンツ プレースホルダー 3"/>
          <p:cNvGraphicFramePr>
            <a:graphicFrameLocks noGrp="1" noChangeAspect="1"/>
          </p:cNvGraphicFramePr>
          <p:nvPr>
            <p:ph idx="1"/>
          </p:nvPr>
        </p:nvGraphicFramePr>
        <p:xfrm>
          <a:off x="250825" y="188913"/>
          <a:ext cx="8785225" cy="5327650"/>
        </p:xfrm>
        <a:graphic>
          <a:graphicData uri="http://schemas.openxmlformats.org/presentationml/2006/ole">
            <mc:AlternateContent xmlns:mc="http://schemas.openxmlformats.org/markup-compatibility/2006">
              <mc:Choice xmlns:v="urn:schemas-microsoft-com:vml" Requires="v">
                <p:oleObj spid="_x0000_s2065" name="Chart" r:id="rId4" imgW="8791194" imgH="5334462" progId="Excel.Chart.8">
                  <p:embed/>
                </p:oleObj>
              </mc:Choice>
              <mc:Fallback>
                <p:oleObj name="Chart" r:id="rId4" imgW="8791194" imgH="5334462" progId="Excel.Chart.8">
                  <p:embed/>
                  <p:pic>
                    <p:nvPicPr>
                      <p:cNvPr id="10242" name="コンテンツ プレースホルダー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88913"/>
                        <a:ext cx="8785225"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正方形/長方形 5"/>
          <p:cNvSpPr/>
          <p:nvPr/>
        </p:nvSpPr>
        <p:spPr>
          <a:xfrm>
            <a:off x="179388" y="115888"/>
            <a:ext cx="927100"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dirty="0">
                <a:solidFill>
                  <a:schemeClr val="tx1"/>
                </a:solidFill>
              </a:rPr>
              <a:t>（件）</a:t>
            </a:r>
            <a:endParaRPr lang="en-US" altLang="ja-JP" sz="2400" dirty="0">
              <a:solidFill>
                <a:schemeClr val="tx1"/>
              </a:solidFill>
            </a:endParaRPr>
          </a:p>
        </p:txBody>
      </p:sp>
      <p:sp>
        <p:nvSpPr>
          <p:cNvPr id="8" name="正方形/長方形 7"/>
          <p:cNvSpPr/>
          <p:nvPr/>
        </p:nvSpPr>
        <p:spPr>
          <a:xfrm>
            <a:off x="5481638" y="6381328"/>
            <a:ext cx="3457575" cy="3591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ja-JP" altLang="en-US" sz="1200" dirty="0">
                <a:solidFill>
                  <a:schemeClr val="bg2">
                    <a:lumMod val="50000"/>
                    <a:lumOff val="50000"/>
                  </a:schemeClr>
                </a:solidFill>
              </a:rPr>
              <a:t>仁邦法律事務所 桑原博道</a:t>
            </a:r>
          </a:p>
        </p:txBody>
      </p:sp>
      <p:sp>
        <p:nvSpPr>
          <p:cNvPr id="7" name="タイトル 1"/>
          <p:cNvSpPr txBox="1">
            <a:spLocks/>
          </p:cNvSpPr>
          <p:nvPr/>
        </p:nvSpPr>
        <p:spPr bwMode="auto">
          <a:xfrm>
            <a:off x="323850" y="5300663"/>
            <a:ext cx="8489950" cy="1216025"/>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5pPr>
            <a:lvl6pPr marL="4572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6pPr>
            <a:lvl7pPr marL="9144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7pPr>
            <a:lvl8pPr marL="13716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8pPr>
            <a:lvl9pPr marL="18288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9pPr>
          </a:lstStyle>
          <a:p>
            <a:pPr algn="r">
              <a:defRPr/>
            </a:pPr>
            <a:r>
              <a:rPr lang="ja-JP" altLang="en-US" sz="2800" kern="0" dirty="0">
                <a:solidFill>
                  <a:srgbClr val="FFFF00"/>
                </a:solidFill>
              </a:rPr>
              <a:t>　</a:t>
            </a:r>
            <a:r>
              <a:rPr lang="ja-JP" altLang="en-US" sz="2800" b="0" kern="0" dirty="0">
                <a:solidFill>
                  <a:srgbClr val="FFFF00"/>
                </a:solidFill>
                <a:effectLst/>
              </a:rPr>
              <a:t>ガイドラインと医療訴訟について</a:t>
            </a:r>
            <a:r>
              <a:rPr lang="en-US" altLang="ja-JP" sz="2800" b="0" kern="0" dirty="0">
                <a:solidFill>
                  <a:srgbClr val="FFFF00"/>
                </a:solidFill>
                <a:effectLst/>
              </a:rPr>
              <a:t/>
            </a:r>
            <a:br>
              <a:rPr lang="en-US" altLang="ja-JP" sz="2800" b="0" kern="0" dirty="0">
                <a:solidFill>
                  <a:srgbClr val="FFFF00"/>
                </a:solidFill>
                <a:effectLst/>
              </a:rPr>
            </a:br>
            <a:r>
              <a:rPr lang="ja-JP" altLang="en-US" sz="2800" b="0" kern="0" dirty="0">
                <a:solidFill>
                  <a:srgbClr val="FFFF00"/>
                </a:solidFill>
                <a:effectLst/>
              </a:rPr>
              <a:t>－弁護士による</a:t>
            </a:r>
            <a:r>
              <a:rPr lang="en-US" altLang="ja-JP" sz="2800" b="0" kern="0" dirty="0">
                <a:solidFill>
                  <a:srgbClr val="FFFF00"/>
                </a:solidFill>
                <a:effectLst/>
              </a:rPr>
              <a:t>211</a:t>
            </a:r>
            <a:r>
              <a:rPr lang="ja-JP" altLang="en-US" sz="2800" b="0" kern="0" dirty="0">
                <a:solidFill>
                  <a:srgbClr val="FFFF00"/>
                </a:solidFill>
                <a:effectLst/>
              </a:rPr>
              <a:t>の裁判例の法的解析－</a:t>
            </a:r>
            <a:r>
              <a:rPr lang="en-US" altLang="ja-JP" sz="2800" b="0" kern="0" dirty="0">
                <a:solidFill>
                  <a:srgbClr val="FFFF00"/>
                </a:solidFill>
                <a:effectLst/>
              </a:rPr>
              <a:t/>
            </a:r>
            <a:br>
              <a:rPr lang="en-US" altLang="ja-JP" sz="2800" b="0" kern="0" dirty="0">
                <a:solidFill>
                  <a:srgbClr val="FFFF00"/>
                </a:solidFill>
                <a:effectLst/>
              </a:rPr>
            </a:br>
            <a:r>
              <a:rPr lang="ja-JP" altLang="en-US" sz="2800" b="0" kern="0" dirty="0">
                <a:solidFill>
                  <a:srgbClr val="FFFF00"/>
                </a:solidFill>
                <a:effectLst/>
              </a:rPr>
              <a:t>（桑原博道，淺野陽介；</a:t>
            </a:r>
            <a:r>
              <a:rPr lang="en-US" altLang="ja-JP" sz="2800" b="0" kern="0" dirty="0">
                <a:solidFill>
                  <a:srgbClr val="FFFF00"/>
                </a:solidFill>
                <a:effectLst/>
              </a:rPr>
              <a:t>Minds</a:t>
            </a:r>
            <a:r>
              <a:rPr lang="ja-JP" altLang="en-US" sz="2800" b="0" kern="0" dirty="0">
                <a:solidFill>
                  <a:srgbClr val="FFFF00"/>
                </a:solidFill>
                <a:effectLst/>
              </a:rPr>
              <a:t>特別寄稿</a:t>
            </a:r>
            <a:r>
              <a:rPr lang="en-US" altLang="ja-JP" sz="2800" b="0" kern="0" dirty="0">
                <a:solidFill>
                  <a:srgbClr val="FFFF00"/>
                </a:solidFill>
                <a:effectLst/>
              </a:rPr>
              <a:t>2015.12.</a:t>
            </a:r>
            <a:r>
              <a:rPr lang="ja-JP" altLang="en-US" sz="2800" b="0" kern="0" dirty="0">
                <a:solidFill>
                  <a:srgbClr val="FFFF00"/>
                </a:solidFill>
                <a:effectLst/>
              </a:rPr>
              <a:t>１掲載）</a:t>
            </a:r>
          </a:p>
        </p:txBody>
      </p:sp>
    </p:spTree>
    <p:extLst>
      <p:ext uri="{BB962C8B-B14F-4D97-AF65-F5344CB8AC3E}">
        <p14:creationId xmlns:p14="http://schemas.microsoft.com/office/powerpoint/2010/main" val="277746655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プレースホルダー 5"/>
          <p:cNvGraphicFramePr>
            <a:graphicFrameLocks noGrp="1"/>
          </p:cNvGraphicFramePr>
          <p:nvPr>
            <p:ph type="chart" idx="1"/>
            <p:extLst>
              <p:ext uri="{D42A27DB-BD31-4B8C-83A1-F6EECF244321}">
                <p14:modId xmlns:p14="http://schemas.microsoft.com/office/powerpoint/2010/main" val="614825022"/>
              </p:ext>
            </p:extLst>
          </p:nvPr>
        </p:nvGraphicFramePr>
        <p:xfrm>
          <a:off x="107504" y="3212976"/>
          <a:ext cx="4319711" cy="259786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3"/>
          <p:cNvSpPr>
            <a:spLocks noGrp="1" noRot="1" noChangeArrowheads="1"/>
          </p:cNvSpPr>
          <p:nvPr>
            <p:ph type="title"/>
          </p:nvPr>
        </p:nvSpPr>
        <p:spPr>
          <a:xfrm>
            <a:off x="600327" y="5582341"/>
            <a:ext cx="2719452" cy="775597"/>
          </a:xfrm>
        </p:spPr>
        <p:txBody>
          <a:bodyPr/>
          <a:lstStyle/>
          <a:p>
            <a:pPr algn="r" eaLnBrk="1" hangingPunct="1">
              <a:defRPr/>
            </a:pPr>
            <a:r>
              <a:rPr lang="ja-JP" altLang="en-US" sz="2800" dirty="0">
                <a:solidFill>
                  <a:srgbClr val="FFFF00"/>
                </a:solidFill>
              </a:rPr>
              <a:t>医療訴訟：認容率</a:t>
            </a:r>
            <a:r>
              <a:rPr lang="en-US" altLang="ja-JP" sz="2800" dirty="0">
                <a:solidFill>
                  <a:srgbClr val="FFFF00"/>
                </a:solidFill>
              </a:rPr>
              <a:t/>
            </a:r>
            <a:br>
              <a:rPr lang="en-US" altLang="ja-JP" sz="2800" dirty="0">
                <a:solidFill>
                  <a:srgbClr val="FFFF00"/>
                </a:solidFill>
              </a:rPr>
            </a:br>
            <a:r>
              <a:rPr lang="ja-JP" altLang="en-US" sz="2800" b="0" dirty="0">
                <a:solidFill>
                  <a:srgbClr val="FFFF00"/>
                </a:solidFill>
              </a:rPr>
              <a:t>（既済，</a:t>
            </a:r>
            <a:r>
              <a:rPr lang="en-US" altLang="ja-JP" sz="2800" b="0" dirty="0" smtClean="0">
                <a:solidFill>
                  <a:srgbClr val="FFFF00"/>
                </a:solidFill>
              </a:rPr>
              <a:t>2006</a:t>
            </a:r>
            <a:r>
              <a:rPr lang="ja-JP" altLang="en-US" sz="2800" b="0" dirty="0" smtClean="0">
                <a:solidFill>
                  <a:srgbClr val="FFFF00"/>
                </a:solidFill>
              </a:rPr>
              <a:t>）</a:t>
            </a:r>
            <a:endParaRPr lang="ja-JP" altLang="en-US" sz="2800" b="0" dirty="0">
              <a:solidFill>
                <a:srgbClr val="FFFF00"/>
              </a:solidFill>
            </a:endParaRPr>
          </a:p>
        </p:txBody>
      </p:sp>
      <p:graphicFrame>
        <p:nvGraphicFramePr>
          <p:cNvPr id="10" name="グラフ プレースホルダー 5"/>
          <p:cNvGraphicFramePr>
            <a:graphicFrameLocks/>
          </p:cNvGraphicFramePr>
          <p:nvPr>
            <p:extLst>
              <p:ext uri="{D42A27DB-BD31-4B8C-83A1-F6EECF244321}">
                <p14:modId xmlns:p14="http://schemas.microsoft.com/office/powerpoint/2010/main" val="1011116635"/>
              </p:ext>
            </p:extLst>
          </p:nvPr>
        </p:nvGraphicFramePr>
        <p:xfrm>
          <a:off x="0" y="75137"/>
          <a:ext cx="4319711" cy="2597863"/>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3"/>
          <p:cNvSpPr txBox="1">
            <a:spLocks noRot="1" noChangeArrowheads="1"/>
          </p:cNvSpPr>
          <p:nvPr/>
        </p:nvSpPr>
        <p:spPr>
          <a:xfrm>
            <a:off x="674476" y="2642565"/>
            <a:ext cx="2719452" cy="775597"/>
          </a:xfrm>
          <a:prstGeom prst="rect">
            <a:avLst/>
          </a:prstGeom>
        </p:spPr>
        <p:txBody>
          <a:bodyPr vert="horz" wrap="square" lIns="0" tIns="0" rIns="0" bIns="0" rtlCol="0" anchor="t">
            <a:spAutoFit/>
          </a:bodyPr>
          <a:lstStyle>
            <a:lvl1pPr algn="l" defTabSz="912813" rtl="0" eaLnBrk="1" fontAlgn="base" hangingPunct="1">
              <a:lnSpc>
                <a:spcPct val="90000"/>
              </a:lnSpc>
              <a:spcBef>
                <a:spcPct val="0"/>
              </a:spcBef>
              <a:spcAft>
                <a:spcPct val="0"/>
              </a:spcAft>
              <a:defRPr kumimoji="1"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2pPr>
            <a:lvl3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3pPr>
            <a:lvl4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4pPr>
            <a:lvl5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5pPr>
            <a:lvl6pPr marL="4572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9pPr>
          </a:lstStyle>
          <a:p>
            <a:pPr algn="r">
              <a:defRPr/>
            </a:pPr>
            <a:r>
              <a:rPr lang="ja-JP" altLang="en-US" sz="2800" dirty="0">
                <a:solidFill>
                  <a:srgbClr val="FFFF00"/>
                </a:solidFill>
              </a:rPr>
              <a:t>通常訴訟：認容率</a:t>
            </a:r>
            <a:r>
              <a:rPr lang="zh-TW" altLang="en-US" sz="2800" dirty="0">
                <a:solidFill>
                  <a:srgbClr val="FFFF00"/>
                </a:solidFill>
              </a:rPr>
              <a:t/>
            </a:r>
            <a:br>
              <a:rPr lang="zh-TW" altLang="en-US" sz="2800" dirty="0">
                <a:solidFill>
                  <a:srgbClr val="FFFF00"/>
                </a:solidFill>
              </a:rPr>
            </a:br>
            <a:r>
              <a:rPr lang="ja-JP" altLang="en-US" sz="2800" dirty="0">
                <a:solidFill>
                  <a:srgbClr val="FFFF00"/>
                </a:solidFill>
              </a:rPr>
              <a:t>（既済，</a:t>
            </a:r>
            <a:r>
              <a:rPr lang="en-US" altLang="ja-JP" sz="2800" dirty="0" smtClean="0">
                <a:solidFill>
                  <a:srgbClr val="FFFF00"/>
                </a:solidFill>
              </a:rPr>
              <a:t>2006</a:t>
            </a:r>
            <a:r>
              <a:rPr lang="ja-JP" altLang="en-US" sz="2800" dirty="0" smtClean="0">
                <a:solidFill>
                  <a:srgbClr val="FFFF00"/>
                </a:solidFill>
              </a:rPr>
              <a:t>）</a:t>
            </a:r>
            <a:endParaRPr lang="zh-TW" altLang="en-US" sz="2800" dirty="0">
              <a:solidFill>
                <a:srgbClr val="FFFF00"/>
              </a:solidFill>
            </a:endParaRPr>
          </a:p>
        </p:txBody>
      </p:sp>
      <p:graphicFrame>
        <p:nvGraphicFramePr>
          <p:cNvPr id="13" name="グラフ プレースホルダー 5"/>
          <p:cNvGraphicFramePr>
            <a:graphicFrameLocks/>
          </p:cNvGraphicFramePr>
          <p:nvPr>
            <p:extLst>
              <p:ext uri="{D42A27DB-BD31-4B8C-83A1-F6EECF244321}">
                <p14:modId xmlns:p14="http://schemas.microsoft.com/office/powerpoint/2010/main" val="3719140691"/>
              </p:ext>
            </p:extLst>
          </p:nvPr>
        </p:nvGraphicFramePr>
        <p:xfrm>
          <a:off x="4338142" y="75137"/>
          <a:ext cx="4319711" cy="2597863"/>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3"/>
          <p:cNvSpPr txBox="1">
            <a:spLocks noRot="1" noChangeArrowheads="1"/>
          </p:cNvSpPr>
          <p:nvPr/>
        </p:nvSpPr>
        <p:spPr>
          <a:xfrm>
            <a:off x="5076056" y="2642564"/>
            <a:ext cx="2719452" cy="775597"/>
          </a:xfrm>
          <a:prstGeom prst="rect">
            <a:avLst/>
          </a:prstGeom>
        </p:spPr>
        <p:txBody>
          <a:bodyPr vert="horz" wrap="square" lIns="0" tIns="0" rIns="0" bIns="0" rtlCol="0" anchor="t">
            <a:spAutoFit/>
          </a:bodyPr>
          <a:lstStyle>
            <a:lvl1pPr algn="l" defTabSz="912813" rtl="0" eaLnBrk="1" fontAlgn="base" hangingPunct="1">
              <a:lnSpc>
                <a:spcPct val="90000"/>
              </a:lnSpc>
              <a:spcBef>
                <a:spcPct val="0"/>
              </a:spcBef>
              <a:spcAft>
                <a:spcPct val="0"/>
              </a:spcAft>
              <a:defRPr kumimoji="1"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2pPr>
            <a:lvl3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3pPr>
            <a:lvl4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4pPr>
            <a:lvl5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5pPr>
            <a:lvl6pPr marL="4572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9pPr>
          </a:lstStyle>
          <a:p>
            <a:pPr algn="r">
              <a:defRPr/>
            </a:pPr>
            <a:r>
              <a:rPr lang="ja-JP" altLang="en-US" sz="2800" dirty="0">
                <a:solidFill>
                  <a:srgbClr val="FFFF00"/>
                </a:solidFill>
              </a:rPr>
              <a:t>通常訴訟：認容率</a:t>
            </a:r>
            <a:r>
              <a:rPr lang="zh-TW" altLang="en-US" sz="2800" dirty="0">
                <a:solidFill>
                  <a:srgbClr val="FFFF00"/>
                </a:solidFill>
              </a:rPr>
              <a:t/>
            </a:r>
            <a:br>
              <a:rPr lang="zh-TW" altLang="en-US" sz="2800" dirty="0">
                <a:solidFill>
                  <a:srgbClr val="FFFF00"/>
                </a:solidFill>
              </a:rPr>
            </a:br>
            <a:r>
              <a:rPr lang="ja-JP" altLang="en-US" sz="2800" dirty="0">
                <a:solidFill>
                  <a:srgbClr val="FFFF00"/>
                </a:solidFill>
              </a:rPr>
              <a:t>（既済，</a:t>
            </a:r>
            <a:r>
              <a:rPr lang="en-US" altLang="ja-JP" sz="2800" dirty="0" smtClean="0">
                <a:solidFill>
                  <a:srgbClr val="FFFF00"/>
                </a:solidFill>
              </a:rPr>
              <a:t>2016</a:t>
            </a:r>
            <a:r>
              <a:rPr lang="ja-JP" altLang="en-US" sz="2800" dirty="0" smtClean="0">
                <a:solidFill>
                  <a:srgbClr val="FFFF00"/>
                </a:solidFill>
              </a:rPr>
              <a:t>）</a:t>
            </a:r>
            <a:endParaRPr lang="zh-TW" altLang="en-US" sz="2800" dirty="0">
              <a:solidFill>
                <a:srgbClr val="FFFF00"/>
              </a:solidFill>
            </a:endParaRPr>
          </a:p>
        </p:txBody>
      </p:sp>
      <p:sp>
        <p:nvSpPr>
          <p:cNvPr id="15" name="Rectangle 3"/>
          <p:cNvSpPr txBox="1">
            <a:spLocks noRot="1" noChangeArrowheads="1"/>
          </p:cNvSpPr>
          <p:nvPr/>
        </p:nvSpPr>
        <p:spPr>
          <a:xfrm>
            <a:off x="5617684" y="5637741"/>
            <a:ext cx="2719452" cy="775597"/>
          </a:xfrm>
          <a:prstGeom prst="rect">
            <a:avLst/>
          </a:prstGeom>
        </p:spPr>
        <p:txBody>
          <a:bodyPr vert="horz" wrap="square" lIns="0" tIns="0" rIns="0" bIns="0" rtlCol="0" anchor="t">
            <a:spAutoFit/>
          </a:bodyPr>
          <a:lstStyle>
            <a:lvl1pPr algn="l" defTabSz="912813" rtl="0" eaLnBrk="1" fontAlgn="base" hangingPunct="1">
              <a:lnSpc>
                <a:spcPct val="90000"/>
              </a:lnSpc>
              <a:spcBef>
                <a:spcPct val="0"/>
              </a:spcBef>
              <a:spcAft>
                <a:spcPct val="0"/>
              </a:spcAft>
              <a:defRPr kumimoji="1"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2pPr>
            <a:lvl3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3pPr>
            <a:lvl4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4pPr>
            <a:lvl5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5pPr>
            <a:lvl6pPr marL="4572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9pPr>
          </a:lstStyle>
          <a:p>
            <a:pPr algn="r">
              <a:defRPr/>
            </a:pPr>
            <a:r>
              <a:rPr lang="ja-JP" altLang="en-US" sz="2800" dirty="0">
                <a:solidFill>
                  <a:srgbClr val="FFFF00"/>
                </a:solidFill>
              </a:rPr>
              <a:t>医療訴訟：認容率（既済，</a:t>
            </a:r>
            <a:r>
              <a:rPr lang="en-US" altLang="ja-JP" sz="2800" dirty="0" smtClean="0">
                <a:solidFill>
                  <a:srgbClr val="FFFF00"/>
                </a:solidFill>
              </a:rPr>
              <a:t>2016</a:t>
            </a:r>
            <a:r>
              <a:rPr lang="ja-JP" altLang="en-US" sz="2800" dirty="0" smtClean="0">
                <a:solidFill>
                  <a:srgbClr val="FFFF00"/>
                </a:solidFill>
              </a:rPr>
              <a:t>）</a:t>
            </a:r>
            <a:endParaRPr lang="zh-TW" altLang="en-US" sz="2800" dirty="0">
              <a:solidFill>
                <a:srgbClr val="FFFF00"/>
              </a:solidFill>
            </a:endParaRPr>
          </a:p>
        </p:txBody>
      </p:sp>
      <p:sp>
        <p:nvSpPr>
          <p:cNvPr id="16" name="正方形/長方形 15"/>
          <p:cNvSpPr/>
          <p:nvPr/>
        </p:nvSpPr>
        <p:spPr>
          <a:xfrm>
            <a:off x="5510213" y="6357938"/>
            <a:ext cx="3455987"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en-US" altLang="ja-JP" sz="2000" dirty="0">
                <a:solidFill>
                  <a:schemeClr val="bg2">
                    <a:lumMod val="50000"/>
                    <a:lumOff val="50000"/>
                  </a:schemeClr>
                </a:solidFill>
              </a:rPr>
              <a:t> </a:t>
            </a:r>
            <a:r>
              <a:rPr lang="ja-JP" altLang="en-US" sz="2000" dirty="0">
                <a:solidFill>
                  <a:schemeClr val="bg2">
                    <a:lumMod val="50000"/>
                    <a:lumOff val="50000"/>
                  </a:schemeClr>
                </a:solidFill>
              </a:rPr>
              <a:t>仁邦法律事務所 桑原博道</a:t>
            </a:r>
          </a:p>
        </p:txBody>
      </p:sp>
      <p:graphicFrame>
        <p:nvGraphicFramePr>
          <p:cNvPr id="17" name="グラフ プレースホルダー 5"/>
          <p:cNvGraphicFramePr>
            <a:graphicFrameLocks/>
          </p:cNvGraphicFramePr>
          <p:nvPr>
            <p:extLst>
              <p:ext uri="{D42A27DB-BD31-4B8C-83A1-F6EECF244321}">
                <p14:modId xmlns:p14="http://schemas.microsoft.com/office/powerpoint/2010/main" val="2190327044"/>
              </p:ext>
            </p:extLst>
          </p:nvPr>
        </p:nvGraphicFramePr>
        <p:xfrm>
          <a:off x="4427984" y="3281798"/>
          <a:ext cx="4319711" cy="2597863"/>
        </p:xfrm>
        <a:graphic>
          <a:graphicData uri="http://schemas.openxmlformats.org/drawingml/2006/chart">
            <c:chart xmlns:c="http://schemas.openxmlformats.org/drawingml/2006/chart" xmlns:r="http://schemas.openxmlformats.org/officeDocument/2006/relationships" r:id="rId6"/>
          </a:graphicData>
        </a:graphic>
      </p:graphicFrame>
      <p:sp>
        <p:nvSpPr>
          <p:cNvPr id="11" name="Rectangle 3"/>
          <p:cNvSpPr txBox="1">
            <a:spLocks noRot="1" noChangeArrowheads="1"/>
          </p:cNvSpPr>
          <p:nvPr/>
        </p:nvSpPr>
        <p:spPr>
          <a:xfrm>
            <a:off x="3203848" y="6136339"/>
            <a:ext cx="3189040" cy="443198"/>
          </a:xfrm>
          <a:prstGeom prst="rect">
            <a:avLst/>
          </a:prstGeom>
        </p:spPr>
        <p:txBody>
          <a:bodyPr vert="horz" wrap="square" lIns="0" tIns="0" rIns="0" bIns="0" rtlCol="0" anchor="t">
            <a:spAutoFit/>
          </a:bodyPr>
          <a:lstStyle>
            <a:lvl1pPr algn="l" defTabSz="912813" rtl="0" eaLnBrk="1" fontAlgn="base" hangingPunct="1">
              <a:lnSpc>
                <a:spcPct val="90000"/>
              </a:lnSpc>
              <a:spcBef>
                <a:spcPct val="0"/>
              </a:spcBef>
              <a:spcAft>
                <a:spcPct val="0"/>
              </a:spcAft>
              <a:defRPr kumimoji="1"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2pPr>
            <a:lvl3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3pPr>
            <a:lvl4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4pPr>
            <a:lvl5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5pPr>
            <a:lvl6pPr marL="4572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9pPr>
          </a:lstStyle>
          <a:p>
            <a:pPr algn="r">
              <a:defRPr/>
            </a:pPr>
            <a:r>
              <a:rPr lang="en-US" altLang="ja-JP" sz="3200" dirty="0" smtClean="0">
                <a:solidFill>
                  <a:srgbClr val="FFFF00"/>
                </a:solidFill>
              </a:rPr>
              <a:t>〔</a:t>
            </a:r>
            <a:r>
              <a:rPr lang="ja-JP" altLang="en-US" sz="3200" dirty="0" smtClean="0">
                <a:solidFill>
                  <a:srgbClr val="FFFF00"/>
                </a:solidFill>
              </a:rPr>
              <a:t>最高裁統計資料</a:t>
            </a:r>
            <a:r>
              <a:rPr lang="en-US" altLang="ja-JP" sz="3200" dirty="0" smtClean="0">
                <a:solidFill>
                  <a:srgbClr val="FFFF00"/>
                </a:solidFill>
              </a:rPr>
              <a:t>〕</a:t>
            </a:r>
            <a:endParaRPr lang="zh-TW" altLang="en-US" sz="3200" dirty="0">
              <a:solidFill>
                <a:srgbClr val="FFFF00"/>
              </a:solidFill>
            </a:endParaRPr>
          </a:p>
        </p:txBody>
      </p:sp>
    </p:spTree>
    <p:extLst>
      <p:ext uri="{BB962C8B-B14F-4D97-AF65-F5344CB8AC3E}">
        <p14:creationId xmlns:p14="http://schemas.microsoft.com/office/powerpoint/2010/main" val="184302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Graphic spid="10" grpId="0">
        <p:bldAsOne/>
      </p:bldGraphic>
      <p:bldP spid="12" grpId="0"/>
      <p:bldGraphic spid="13" grpId="0">
        <p:bldAsOne/>
      </p:bldGraphic>
      <p:bldP spid="14" grpId="0"/>
      <p:bldP spid="15" grpId="0"/>
      <p:bldGraphic spid="17"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9" name="コンテンツ プレースホルダー 6"/>
          <p:cNvGraphicFramePr>
            <a:graphicFrameLocks noGrp="1"/>
          </p:cNvGraphicFramePr>
          <p:nvPr>
            <p:ph idx="1"/>
          </p:nvPr>
        </p:nvGraphicFramePr>
        <p:xfrm>
          <a:off x="433388" y="850900"/>
          <a:ext cx="4144962" cy="5364163"/>
        </p:xfrm>
        <a:graphic>
          <a:graphicData uri="http://schemas.openxmlformats.org/presentationml/2006/ole">
            <mc:AlternateContent xmlns:mc="http://schemas.openxmlformats.org/markup-compatibility/2006">
              <mc:Choice xmlns:v="urn:schemas-microsoft-com:vml" Requires="v">
                <p:oleObj spid="_x0000_s3102" name="Worksheet" r:id="rId4" imgW="4143483" imgH="5362725" progId="Excel.Sheet.8">
                  <p:embed/>
                </p:oleObj>
              </mc:Choice>
              <mc:Fallback>
                <p:oleObj name="Worksheet" r:id="rId4" imgW="4143483" imgH="5362725" progId="Excel.Sheet.8">
                  <p:embed/>
                  <p:pic>
                    <p:nvPicPr>
                      <p:cNvPr id="34819" name="コンテンツ プレースホルダー 6"/>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388" y="850900"/>
                        <a:ext cx="4144962"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タイトル 1"/>
          <p:cNvSpPr txBox="1">
            <a:spLocks/>
          </p:cNvSpPr>
          <p:nvPr/>
        </p:nvSpPr>
        <p:spPr bwMode="auto">
          <a:xfrm>
            <a:off x="561975" y="847725"/>
            <a:ext cx="3887788" cy="782638"/>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5pPr>
            <a:lvl6pPr marL="4572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6pPr>
            <a:lvl7pPr marL="9144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7pPr>
            <a:lvl8pPr marL="13716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8pPr>
            <a:lvl9pPr marL="18288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9pPr>
          </a:lstStyle>
          <a:p>
            <a:pPr>
              <a:defRPr/>
            </a:pPr>
            <a:r>
              <a:rPr lang="ja-JP" altLang="en-US" sz="2800" b="0" u="sng" kern="0" dirty="0">
                <a:solidFill>
                  <a:srgbClr val="92D050"/>
                </a:solidFill>
              </a:rPr>
              <a:t>ガイドライン不遵守の</a:t>
            </a:r>
            <a:endParaRPr lang="en-US" altLang="ja-JP" sz="2800" b="0" u="sng" kern="0" dirty="0">
              <a:solidFill>
                <a:srgbClr val="92D050"/>
              </a:solidFill>
            </a:endParaRPr>
          </a:p>
          <a:p>
            <a:pPr>
              <a:defRPr/>
            </a:pPr>
            <a:r>
              <a:rPr lang="ja-JP" altLang="en-US" sz="2800" b="0" u="sng" kern="0" dirty="0">
                <a:solidFill>
                  <a:srgbClr val="92D050"/>
                </a:solidFill>
              </a:rPr>
              <a:t>有無（</a:t>
            </a:r>
            <a:r>
              <a:rPr lang="en-US" altLang="ja-JP" sz="2800" b="0" u="sng" kern="0" dirty="0">
                <a:solidFill>
                  <a:srgbClr val="92D050"/>
                </a:solidFill>
              </a:rPr>
              <a:t>200</a:t>
            </a:r>
            <a:r>
              <a:rPr lang="ja-JP" altLang="en-US" sz="2800" b="0" u="sng" kern="0" dirty="0">
                <a:solidFill>
                  <a:srgbClr val="92D050"/>
                </a:solidFill>
              </a:rPr>
              <a:t>件）</a:t>
            </a:r>
          </a:p>
        </p:txBody>
      </p:sp>
      <p:sp>
        <p:nvSpPr>
          <p:cNvPr id="10" name="タイトル 1"/>
          <p:cNvSpPr txBox="1">
            <a:spLocks/>
          </p:cNvSpPr>
          <p:nvPr/>
        </p:nvSpPr>
        <p:spPr bwMode="auto">
          <a:xfrm>
            <a:off x="4771231" y="847725"/>
            <a:ext cx="3887788" cy="782638"/>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5pPr>
            <a:lvl6pPr marL="4572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6pPr>
            <a:lvl7pPr marL="9144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7pPr>
            <a:lvl8pPr marL="13716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8pPr>
            <a:lvl9pPr marL="18288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9pPr>
          </a:lstStyle>
          <a:p>
            <a:pPr>
              <a:defRPr/>
            </a:pPr>
            <a:r>
              <a:rPr lang="ja-JP" altLang="en-US" sz="2800" b="0" u="sng" kern="0" dirty="0">
                <a:solidFill>
                  <a:srgbClr val="92D050"/>
                </a:solidFill>
              </a:rPr>
              <a:t>過失の有無</a:t>
            </a:r>
            <a:endParaRPr lang="en-US" altLang="ja-JP" sz="2800" b="0" u="sng" kern="0" dirty="0">
              <a:solidFill>
                <a:srgbClr val="92D050"/>
              </a:solidFill>
            </a:endParaRPr>
          </a:p>
          <a:p>
            <a:pPr>
              <a:defRPr/>
            </a:pPr>
            <a:r>
              <a:rPr lang="ja-JP" altLang="en-US" sz="2800" b="0" u="sng" kern="0" dirty="0">
                <a:solidFill>
                  <a:srgbClr val="92D050"/>
                </a:solidFill>
              </a:rPr>
              <a:t>（</a:t>
            </a:r>
            <a:r>
              <a:rPr lang="en-US" altLang="ja-JP" sz="2800" b="0" u="sng" kern="0" dirty="0">
                <a:solidFill>
                  <a:srgbClr val="92D050"/>
                </a:solidFill>
              </a:rPr>
              <a:t>200</a:t>
            </a:r>
            <a:r>
              <a:rPr lang="ja-JP" altLang="en-US" sz="2800" b="0" u="sng" kern="0" dirty="0">
                <a:solidFill>
                  <a:srgbClr val="92D050"/>
                </a:solidFill>
              </a:rPr>
              <a:t>件）</a:t>
            </a:r>
            <a:endParaRPr lang="en-US" altLang="ja-JP" sz="2800" b="0" u="sng" kern="0" dirty="0">
              <a:solidFill>
                <a:srgbClr val="92D050"/>
              </a:solidFill>
            </a:endParaRPr>
          </a:p>
        </p:txBody>
      </p:sp>
      <p:sp>
        <p:nvSpPr>
          <p:cNvPr id="7" name="正方形/長方形 6"/>
          <p:cNvSpPr/>
          <p:nvPr/>
        </p:nvSpPr>
        <p:spPr>
          <a:xfrm>
            <a:off x="5508625" y="6516688"/>
            <a:ext cx="3455988" cy="196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en-US" altLang="ja-JP" sz="1200" dirty="0">
                <a:solidFill>
                  <a:schemeClr val="bg2">
                    <a:lumMod val="50000"/>
                    <a:lumOff val="50000"/>
                  </a:schemeClr>
                </a:solidFill>
              </a:rPr>
              <a:t> </a:t>
            </a:r>
            <a:r>
              <a:rPr lang="ja-JP" altLang="en-US" sz="1200" dirty="0">
                <a:solidFill>
                  <a:schemeClr val="bg2">
                    <a:lumMod val="50000"/>
                    <a:lumOff val="50000"/>
                  </a:schemeClr>
                </a:solidFill>
              </a:rPr>
              <a:t>仁邦法律事務所 桑原博道</a:t>
            </a:r>
          </a:p>
        </p:txBody>
      </p:sp>
      <p:sp>
        <p:nvSpPr>
          <p:cNvPr id="11" name="タイトル 1"/>
          <p:cNvSpPr txBox="1">
            <a:spLocks/>
          </p:cNvSpPr>
          <p:nvPr/>
        </p:nvSpPr>
        <p:spPr bwMode="auto">
          <a:xfrm>
            <a:off x="323850" y="5300663"/>
            <a:ext cx="8489950" cy="1216025"/>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5pPr>
            <a:lvl6pPr marL="4572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6pPr>
            <a:lvl7pPr marL="9144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7pPr>
            <a:lvl8pPr marL="13716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8pPr>
            <a:lvl9pPr marL="18288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9pPr>
          </a:lstStyle>
          <a:p>
            <a:pPr algn="r">
              <a:defRPr/>
            </a:pPr>
            <a:r>
              <a:rPr lang="ja-JP" altLang="en-US" sz="2800" kern="0" dirty="0">
                <a:solidFill>
                  <a:srgbClr val="FFFF00"/>
                </a:solidFill>
              </a:rPr>
              <a:t>　</a:t>
            </a:r>
            <a:r>
              <a:rPr lang="ja-JP" altLang="en-US" sz="2800" b="0" kern="0" dirty="0">
                <a:solidFill>
                  <a:srgbClr val="FFFF00"/>
                </a:solidFill>
                <a:effectLst/>
              </a:rPr>
              <a:t>ガイドラインと医療訴訟について</a:t>
            </a:r>
            <a:r>
              <a:rPr lang="en-US" altLang="ja-JP" sz="2800" b="0" kern="0" dirty="0">
                <a:solidFill>
                  <a:srgbClr val="FFFF00"/>
                </a:solidFill>
                <a:effectLst/>
              </a:rPr>
              <a:t/>
            </a:r>
            <a:br>
              <a:rPr lang="en-US" altLang="ja-JP" sz="2800" b="0" kern="0" dirty="0">
                <a:solidFill>
                  <a:srgbClr val="FFFF00"/>
                </a:solidFill>
                <a:effectLst/>
              </a:rPr>
            </a:br>
            <a:r>
              <a:rPr lang="ja-JP" altLang="en-US" sz="2800" b="0" kern="0" dirty="0">
                <a:solidFill>
                  <a:srgbClr val="FFFF00"/>
                </a:solidFill>
                <a:effectLst/>
              </a:rPr>
              <a:t>－弁護士による</a:t>
            </a:r>
            <a:r>
              <a:rPr lang="en-US" altLang="ja-JP" sz="2800" b="0" kern="0" dirty="0">
                <a:solidFill>
                  <a:srgbClr val="FFFF00"/>
                </a:solidFill>
                <a:effectLst/>
              </a:rPr>
              <a:t>211</a:t>
            </a:r>
            <a:r>
              <a:rPr lang="ja-JP" altLang="en-US" sz="2800" b="0" kern="0" dirty="0">
                <a:solidFill>
                  <a:srgbClr val="FFFF00"/>
                </a:solidFill>
                <a:effectLst/>
              </a:rPr>
              <a:t>の裁判例の法的解析－</a:t>
            </a:r>
            <a:r>
              <a:rPr lang="en-US" altLang="ja-JP" sz="2800" b="0" kern="0" dirty="0">
                <a:solidFill>
                  <a:srgbClr val="FFFF00"/>
                </a:solidFill>
                <a:effectLst/>
              </a:rPr>
              <a:t/>
            </a:r>
            <a:br>
              <a:rPr lang="en-US" altLang="ja-JP" sz="2800" b="0" kern="0" dirty="0">
                <a:solidFill>
                  <a:srgbClr val="FFFF00"/>
                </a:solidFill>
                <a:effectLst/>
              </a:rPr>
            </a:br>
            <a:r>
              <a:rPr lang="ja-JP" altLang="en-US" sz="2800" b="0" kern="0" dirty="0">
                <a:solidFill>
                  <a:srgbClr val="FFFF00"/>
                </a:solidFill>
                <a:effectLst/>
              </a:rPr>
              <a:t>（桑原博道，淺野陽介；</a:t>
            </a:r>
            <a:r>
              <a:rPr lang="en-US" altLang="ja-JP" sz="2800" b="0" kern="0" dirty="0">
                <a:solidFill>
                  <a:srgbClr val="FFFF00"/>
                </a:solidFill>
                <a:effectLst/>
              </a:rPr>
              <a:t>Minds</a:t>
            </a:r>
            <a:r>
              <a:rPr lang="ja-JP" altLang="en-US" sz="2800" b="0" kern="0" dirty="0">
                <a:solidFill>
                  <a:srgbClr val="FFFF00"/>
                </a:solidFill>
                <a:effectLst/>
              </a:rPr>
              <a:t>特別寄稿</a:t>
            </a:r>
            <a:r>
              <a:rPr lang="en-US" altLang="ja-JP" sz="2800" b="0" kern="0" dirty="0">
                <a:solidFill>
                  <a:srgbClr val="FFFF00"/>
                </a:solidFill>
                <a:effectLst/>
              </a:rPr>
              <a:t>2015.12.</a:t>
            </a:r>
            <a:r>
              <a:rPr lang="ja-JP" altLang="en-US" sz="2800" b="0" kern="0" dirty="0">
                <a:solidFill>
                  <a:srgbClr val="FFFF00"/>
                </a:solidFill>
                <a:effectLst/>
              </a:rPr>
              <a:t>１掲載）</a:t>
            </a:r>
          </a:p>
        </p:txBody>
      </p:sp>
      <p:graphicFrame>
        <p:nvGraphicFramePr>
          <p:cNvPr id="12" name="コンテンツ プレースホルダー 6"/>
          <p:cNvGraphicFramePr>
            <a:graphicFrameLocks/>
          </p:cNvGraphicFramePr>
          <p:nvPr>
            <p:extLst/>
          </p:nvPr>
        </p:nvGraphicFramePr>
        <p:xfrm>
          <a:off x="4648200" y="847725"/>
          <a:ext cx="4133850" cy="5429249"/>
        </p:xfrm>
        <a:graphic>
          <a:graphicData uri="http://schemas.openxmlformats.org/presentationml/2006/ole">
            <mc:AlternateContent xmlns:mc="http://schemas.openxmlformats.org/markup-compatibility/2006">
              <mc:Choice xmlns:v="urn:schemas-microsoft-com:vml" Requires="v">
                <p:oleObj spid="_x0000_s3103" name="Chart" r:id="rId6" imgW="4139543" imgH="5438103" progId="Excel.Chart.8">
                  <p:embed/>
                </p:oleObj>
              </mc:Choice>
              <mc:Fallback>
                <p:oleObj name="Chart" r:id="rId6" imgW="4139543" imgH="5438103" progId="Excel.Chart.8">
                  <p:embed/>
                  <p:pic>
                    <p:nvPicPr>
                      <p:cNvPr id="12" name="コンテンツ プレースホルダー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847725"/>
                        <a:ext cx="4133850" cy="542924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03494216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コンテンツ プレースホルダー 6"/>
          <p:cNvGraphicFramePr>
            <a:graphicFrameLocks noGrp="1"/>
          </p:cNvGraphicFramePr>
          <p:nvPr>
            <p:ph idx="1"/>
          </p:nvPr>
        </p:nvGraphicFramePr>
        <p:xfrm>
          <a:off x="417513" y="785813"/>
          <a:ext cx="4133850" cy="5429250"/>
        </p:xfrm>
        <a:graphic>
          <a:graphicData uri="http://schemas.openxmlformats.org/presentationml/2006/ole">
            <mc:AlternateContent xmlns:mc="http://schemas.openxmlformats.org/markup-compatibility/2006">
              <mc:Choice xmlns:v="urn:schemas-microsoft-com:vml" Requires="v">
                <p:oleObj spid="_x0000_s4128" name="Chart" r:id="rId4" imgW="4139543" imgH="5438103" progId="Excel.Chart.8">
                  <p:embed/>
                </p:oleObj>
              </mc:Choice>
              <mc:Fallback>
                <p:oleObj name="Chart" r:id="rId4" imgW="4139543" imgH="5438103" progId="Excel.Chart.8">
                  <p:embed/>
                  <p:pic>
                    <p:nvPicPr>
                      <p:cNvPr id="36866" name="コンテンツ プレースホルダー 6"/>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13" y="785813"/>
                        <a:ext cx="413385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タイトル 1"/>
          <p:cNvSpPr txBox="1">
            <a:spLocks/>
          </p:cNvSpPr>
          <p:nvPr/>
        </p:nvSpPr>
        <p:spPr bwMode="auto">
          <a:xfrm>
            <a:off x="565150" y="785813"/>
            <a:ext cx="3887788" cy="782638"/>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5pPr>
            <a:lvl6pPr marL="4572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6pPr>
            <a:lvl7pPr marL="9144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7pPr>
            <a:lvl8pPr marL="13716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8pPr>
            <a:lvl9pPr marL="18288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9pPr>
          </a:lstStyle>
          <a:p>
            <a:pPr>
              <a:defRPr/>
            </a:pPr>
            <a:r>
              <a:rPr lang="ja-JP" altLang="en-US" sz="2800" b="0" u="sng" kern="0" dirty="0">
                <a:solidFill>
                  <a:srgbClr val="92D050"/>
                </a:solidFill>
              </a:rPr>
              <a:t>ガイドライン不遵守（＋）</a:t>
            </a:r>
            <a:endParaRPr lang="en-US" altLang="ja-JP" sz="2800" b="0" u="sng" kern="0" dirty="0">
              <a:solidFill>
                <a:srgbClr val="92D050"/>
              </a:solidFill>
            </a:endParaRPr>
          </a:p>
          <a:p>
            <a:pPr>
              <a:defRPr/>
            </a:pPr>
            <a:r>
              <a:rPr lang="ja-JP" altLang="en-US" sz="2800" b="0" u="sng" kern="0" dirty="0">
                <a:solidFill>
                  <a:srgbClr val="92D050"/>
                </a:solidFill>
              </a:rPr>
              <a:t>の場合（</a:t>
            </a:r>
            <a:r>
              <a:rPr lang="en-US" altLang="ja-JP" sz="2800" b="0" u="sng" kern="0" dirty="0">
                <a:solidFill>
                  <a:srgbClr val="92D050"/>
                </a:solidFill>
              </a:rPr>
              <a:t>66</a:t>
            </a:r>
            <a:r>
              <a:rPr lang="ja-JP" altLang="en-US" sz="2800" b="0" u="sng" kern="0" dirty="0">
                <a:solidFill>
                  <a:srgbClr val="92D050"/>
                </a:solidFill>
              </a:rPr>
              <a:t>件）</a:t>
            </a:r>
          </a:p>
        </p:txBody>
      </p:sp>
      <p:sp>
        <p:nvSpPr>
          <p:cNvPr id="10" name="タイトル 1"/>
          <p:cNvSpPr txBox="1">
            <a:spLocks/>
          </p:cNvSpPr>
          <p:nvPr/>
        </p:nvSpPr>
        <p:spPr bwMode="auto">
          <a:xfrm>
            <a:off x="4771231" y="785813"/>
            <a:ext cx="3887788" cy="782638"/>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5pPr>
            <a:lvl6pPr marL="4572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6pPr>
            <a:lvl7pPr marL="9144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7pPr>
            <a:lvl8pPr marL="13716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8pPr>
            <a:lvl9pPr marL="18288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9pPr>
          </a:lstStyle>
          <a:p>
            <a:pPr>
              <a:defRPr/>
            </a:pPr>
            <a:r>
              <a:rPr lang="ja-JP" altLang="en-US" sz="2800" b="0" u="sng" kern="0" dirty="0">
                <a:solidFill>
                  <a:srgbClr val="92D050"/>
                </a:solidFill>
              </a:rPr>
              <a:t>ガイドライン不遵守（－）</a:t>
            </a:r>
            <a:endParaRPr lang="en-US" altLang="ja-JP" sz="2800" b="0" u="sng" kern="0" dirty="0">
              <a:solidFill>
                <a:srgbClr val="92D050"/>
              </a:solidFill>
            </a:endParaRPr>
          </a:p>
          <a:p>
            <a:pPr>
              <a:defRPr/>
            </a:pPr>
            <a:r>
              <a:rPr lang="ja-JP" altLang="en-US" sz="2800" b="0" u="sng" kern="0" dirty="0">
                <a:solidFill>
                  <a:srgbClr val="92D050"/>
                </a:solidFill>
              </a:rPr>
              <a:t>の場合（</a:t>
            </a:r>
            <a:r>
              <a:rPr lang="en-US" altLang="ja-JP" sz="2800" b="0" u="sng" kern="0" dirty="0">
                <a:solidFill>
                  <a:srgbClr val="92D050"/>
                </a:solidFill>
              </a:rPr>
              <a:t>92</a:t>
            </a:r>
            <a:r>
              <a:rPr lang="ja-JP" altLang="en-US" sz="2800" b="0" u="sng" kern="0" dirty="0">
                <a:solidFill>
                  <a:srgbClr val="92D050"/>
                </a:solidFill>
              </a:rPr>
              <a:t>件）</a:t>
            </a:r>
            <a:endParaRPr lang="en-US" altLang="ja-JP" sz="2800" b="0" u="sng" kern="0" dirty="0">
              <a:solidFill>
                <a:srgbClr val="92D050"/>
              </a:solidFill>
            </a:endParaRPr>
          </a:p>
        </p:txBody>
      </p:sp>
      <p:graphicFrame>
        <p:nvGraphicFramePr>
          <p:cNvPr id="36869" name="コンテンツ プレースホルダー 6"/>
          <p:cNvGraphicFramePr>
            <a:graphicFrameLocks/>
          </p:cNvGraphicFramePr>
          <p:nvPr/>
        </p:nvGraphicFramePr>
        <p:xfrm>
          <a:off x="4648200" y="847725"/>
          <a:ext cx="4133850" cy="5429250"/>
        </p:xfrm>
        <a:graphic>
          <a:graphicData uri="http://schemas.openxmlformats.org/presentationml/2006/ole">
            <mc:AlternateContent xmlns:mc="http://schemas.openxmlformats.org/markup-compatibility/2006">
              <mc:Choice xmlns:v="urn:schemas-microsoft-com:vml" Requires="v">
                <p:oleObj spid="_x0000_s4129" name="Chart" r:id="rId6" imgW="4139543" imgH="5438103" progId="Excel.Chart.8">
                  <p:embed/>
                </p:oleObj>
              </mc:Choice>
              <mc:Fallback>
                <p:oleObj name="Chart" r:id="rId6" imgW="4139543" imgH="5438103" progId="Excel.Chart.8">
                  <p:embed/>
                  <p:pic>
                    <p:nvPicPr>
                      <p:cNvPr id="36869" name="コンテンツ プレースホルダー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847725"/>
                        <a:ext cx="413385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四角形吹き出し 4"/>
          <p:cNvSpPr/>
          <p:nvPr/>
        </p:nvSpPr>
        <p:spPr>
          <a:xfrm>
            <a:off x="269875" y="4668838"/>
            <a:ext cx="3581400" cy="1042987"/>
          </a:xfrm>
          <a:prstGeom prst="wedgeRectCallout">
            <a:avLst>
              <a:gd name="adj1" fmla="val 16102"/>
              <a:gd name="adj2" fmla="val -85691"/>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dirty="0">
                <a:solidFill>
                  <a:schemeClr val="bg2"/>
                </a:solidFill>
              </a:rPr>
              <a:t>・医療現場の実情（</a:t>
            </a:r>
            <a:r>
              <a:rPr lang="en-US" altLang="ja-JP" sz="2400" dirty="0">
                <a:solidFill>
                  <a:schemeClr val="bg2"/>
                </a:solidFill>
              </a:rPr>
              <a:t>13</a:t>
            </a:r>
            <a:r>
              <a:rPr lang="ja-JP" altLang="en-US" sz="2400" dirty="0">
                <a:solidFill>
                  <a:schemeClr val="bg2"/>
                </a:solidFill>
              </a:rPr>
              <a:t>件）</a:t>
            </a:r>
            <a:endParaRPr lang="en-US" altLang="ja-JP" sz="2400" dirty="0">
              <a:solidFill>
                <a:schemeClr val="bg2"/>
              </a:solidFill>
            </a:endParaRPr>
          </a:p>
          <a:p>
            <a:pPr>
              <a:defRPr/>
            </a:pPr>
            <a:r>
              <a:rPr lang="ja-JP" altLang="en-US" sz="2400" dirty="0">
                <a:solidFill>
                  <a:schemeClr val="bg2"/>
                </a:solidFill>
              </a:rPr>
              <a:t>・症例の特殊性（</a:t>
            </a:r>
            <a:r>
              <a:rPr lang="en-US" altLang="ja-JP" sz="2400" dirty="0">
                <a:solidFill>
                  <a:schemeClr val="bg2"/>
                </a:solidFill>
              </a:rPr>
              <a:t>9</a:t>
            </a:r>
            <a:r>
              <a:rPr lang="ja-JP" altLang="en-US" sz="2400" dirty="0">
                <a:solidFill>
                  <a:schemeClr val="bg2"/>
                </a:solidFill>
              </a:rPr>
              <a:t>件）</a:t>
            </a:r>
            <a:endParaRPr lang="en-US" altLang="ja-JP" sz="2400" dirty="0">
              <a:solidFill>
                <a:schemeClr val="bg2"/>
              </a:solidFill>
            </a:endParaRPr>
          </a:p>
          <a:p>
            <a:pPr>
              <a:defRPr/>
            </a:pPr>
            <a:r>
              <a:rPr lang="ja-JP" altLang="en-US" sz="2400" dirty="0">
                <a:solidFill>
                  <a:schemeClr val="bg2"/>
                </a:solidFill>
              </a:rPr>
              <a:t>・ＧＬの特殊性（</a:t>
            </a:r>
            <a:r>
              <a:rPr lang="en-US" altLang="ja-JP" sz="2400" dirty="0">
                <a:solidFill>
                  <a:schemeClr val="bg2"/>
                </a:solidFill>
              </a:rPr>
              <a:t>7</a:t>
            </a:r>
            <a:r>
              <a:rPr lang="ja-JP" altLang="en-US" sz="2400" dirty="0">
                <a:solidFill>
                  <a:schemeClr val="bg2"/>
                </a:solidFill>
              </a:rPr>
              <a:t>件）    </a:t>
            </a:r>
            <a:r>
              <a:rPr lang="ja-JP" altLang="en-US" sz="2000" dirty="0">
                <a:solidFill>
                  <a:schemeClr val="bg2"/>
                </a:solidFill>
              </a:rPr>
              <a:t>など</a:t>
            </a:r>
          </a:p>
        </p:txBody>
      </p:sp>
      <p:sp>
        <p:nvSpPr>
          <p:cNvPr id="12" name="タイトル 1"/>
          <p:cNvSpPr txBox="1">
            <a:spLocks/>
          </p:cNvSpPr>
          <p:nvPr/>
        </p:nvSpPr>
        <p:spPr bwMode="auto">
          <a:xfrm>
            <a:off x="323850" y="5300663"/>
            <a:ext cx="8489950" cy="1216025"/>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5pPr>
            <a:lvl6pPr marL="4572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6pPr>
            <a:lvl7pPr marL="9144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7pPr>
            <a:lvl8pPr marL="13716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8pPr>
            <a:lvl9pPr marL="18288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9pPr>
          </a:lstStyle>
          <a:p>
            <a:pPr algn="r">
              <a:defRPr/>
            </a:pPr>
            <a:r>
              <a:rPr lang="ja-JP" altLang="en-US" sz="2800" kern="0" dirty="0">
                <a:solidFill>
                  <a:srgbClr val="FFFF00"/>
                </a:solidFill>
              </a:rPr>
              <a:t>　</a:t>
            </a:r>
            <a:r>
              <a:rPr lang="ja-JP" altLang="en-US" sz="2800" b="0" kern="0" dirty="0">
                <a:solidFill>
                  <a:srgbClr val="FFFF00"/>
                </a:solidFill>
                <a:effectLst/>
              </a:rPr>
              <a:t>ガイドラインと医療訴訟について</a:t>
            </a:r>
            <a:r>
              <a:rPr lang="en-US" altLang="ja-JP" sz="2800" b="0" kern="0" dirty="0">
                <a:solidFill>
                  <a:srgbClr val="FFFF00"/>
                </a:solidFill>
                <a:effectLst/>
              </a:rPr>
              <a:t/>
            </a:r>
            <a:br>
              <a:rPr lang="en-US" altLang="ja-JP" sz="2800" b="0" kern="0" dirty="0">
                <a:solidFill>
                  <a:srgbClr val="FFFF00"/>
                </a:solidFill>
                <a:effectLst/>
              </a:rPr>
            </a:br>
            <a:r>
              <a:rPr lang="ja-JP" altLang="en-US" sz="2800" b="0" kern="0" dirty="0">
                <a:solidFill>
                  <a:srgbClr val="FFFF00"/>
                </a:solidFill>
                <a:effectLst/>
              </a:rPr>
              <a:t>－弁護士による</a:t>
            </a:r>
            <a:r>
              <a:rPr lang="en-US" altLang="ja-JP" sz="2800" b="0" kern="0" dirty="0">
                <a:solidFill>
                  <a:srgbClr val="FFFF00"/>
                </a:solidFill>
                <a:effectLst/>
              </a:rPr>
              <a:t>211</a:t>
            </a:r>
            <a:r>
              <a:rPr lang="ja-JP" altLang="en-US" sz="2800" b="0" kern="0" dirty="0">
                <a:solidFill>
                  <a:srgbClr val="FFFF00"/>
                </a:solidFill>
                <a:effectLst/>
              </a:rPr>
              <a:t>の裁判例の法的解析－</a:t>
            </a:r>
            <a:r>
              <a:rPr lang="en-US" altLang="ja-JP" sz="2800" b="0" kern="0" dirty="0">
                <a:solidFill>
                  <a:srgbClr val="FFFF00"/>
                </a:solidFill>
                <a:effectLst/>
              </a:rPr>
              <a:t/>
            </a:r>
            <a:br>
              <a:rPr lang="en-US" altLang="ja-JP" sz="2800" b="0" kern="0" dirty="0">
                <a:solidFill>
                  <a:srgbClr val="FFFF00"/>
                </a:solidFill>
                <a:effectLst/>
              </a:rPr>
            </a:br>
            <a:r>
              <a:rPr lang="ja-JP" altLang="en-US" sz="2800" b="0" kern="0" dirty="0">
                <a:solidFill>
                  <a:srgbClr val="FFFF00"/>
                </a:solidFill>
                <a:effectLst/>
              </a:rPr>
              <a:t>（桑原博道，淺野陽介；</a:t>
            </a:r>
            <a:r>
              <a:rPr lang="en-US" altLang="ja-JP" sz="2800" b="0" kern="0" dirty="0">
                <a:solidFill>
                  <a:srgbClr val="FFFF00"/>
                </a:solidFill>
                <a:effectLst/>
              </a:rPr>
              <a:t>Minds</a:t>
            </a:r>
            <a:r>
              <a:rPr lang="ja-JP" altLang="en-US" sz="2800" b="0" kern="0" dirty="0">
                <a:solidFill>
                  <a:srgbClr val="FFFF00"/>
                </a:solidFill>
                <a:effectLst/>
              </a:rPr>
              <a:t>特別寄稿</a:t>
            </a:r>
            <a:r>
              <a:rPr lang="en-US" altLang="ja-JP" sz="2800" b="0" kern="0" dirty="0">
                <a:solidFill>
                  <a:srgbClr val="FFFF00"/>
                </a:solidFill>
                <a:effectLst/>
              </a:rPr>
              <a:t>2015.12.</a:t>
            </a:r>
            <a:r>
              <a:rPr lang="ja-JP" altLang="en-US" sz="2800" b="0" kern="0" dirty="0">
                <a:solidFill>
                  <a:srgbClr val="FFFF00"/>
                </a:solidFill>
                <a:effectLst/>
              </a:rPr>
              <a:t>１掲載）</a:t>
            </a:r>
          </a:p>
        </p:txBody>
      </p:sp>
      <p:sp>
        <p:nvSpPr>
          <p:cNvPr id="13" name="正方形/長方形 12"/>
          <p:cNvSpPr/>
          <p:nvPr/>
        </p:nvSpPr>
        <p:spPr>
          <a:xfrm>
            <a:off x="5508104" y="6516688"/>
            <a:ext cx="3456509" cy="152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en-US" altLang="ja-JP" sz="1200" dirty="0">
                <a:solidFill>
                  <a:schemeClr val="bg2">
                    <a:lumMod val="50000"/>
                    <a:lumOff val="50000"/>
                  </a:schemeClr>
                </a:solidFill>
              </a:rPr>
              <a:t> </a:t>
            </a:r>
            <a:r>
              <a:rPr lang="ja-JP" altLang="en-US" sz="1200" dirty="0">
                <a:solidFill>
                  <a:schemeClr val="bg2">
                    <a:lumMod val="50000"/>
                    <a:lumOff val="50000"/>
                  </a:schemeClr>
                </a:solidFill>
              </a:rPr>
              <a:t>仁邦法律事務所 桑原博道</a:t>
            </a:r>
          </a:p>
        </p:txBody>
      </p:sp>
    </p:spTree>
    <p:extLst>
      <p:ext uri="{BB962C8B-B14F-4D97-AF65-F5344CB8AC3E}">
        <p14:creationId xmlns:p14="http://schemas.microsoft.com/office/powerpoint/2010/main" val="190591911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7" name="Rectangle 3"/>
          <p:cNvSpPr>
            <a:spLocks noGrp="1" noChangeArrowheads="1"/>
          </p:cNvSpPr>
          <p:nvPr>
            <p:ph type="body" idx="1"/>
          </p:nvPr>
        </p:nvSpPr>
        <p:spPr>
          <a:xfrm>
            <a:off x="0" y="0"/>
            <a:ext cx="9144000" cy="6857999"/>
          </a:xfrm>
          <a:solidFill>
            <a:schemeClr val="tx1"/>
          </a:solidFill>
          <a:ln w="25400">
            <a:noFill/>
          </a:ln>
        </p:spPr>
        <p:txBody>
          <a:bodyPr/>
          <a:lstStyle/>
          <a:p>
            <a:pPr>
              <a:lnSpc>
                <a:spcPct val="80000"/>
              </a:lnSpc>
              <a:buFont typeface="Wingdings" panose="05000000000000000000" pitchFamily="2" charset="2"/>
              <a:buNone/>
              <a:defRPr/>
            </a:pPr>
            <a:r>
              <a:rPr lang="ja-JP" altLang="en-US" sz="1200" dirty="0">
                <a:solidFill>
                  <a:schemeClr val="bg2"/>
                </a:solidFill>
                <a:effectLst/>
              </a:rPr>
              <a:t>　</a:t>
            </a:r>
            <a:endParaRPr lang="en-US" altLang="ja-JP" sz="1200" dirty="0">
              <a:solidFill>
                <a:schemeClr val="bg2"/>
              </a:solidFill>
              <a:effectLst/>
            </a:endParaRPr>
          </a:p>
          <a:p>
            <a:pPr>
              <a:lnSpc>
                <a:spcPct val="80000"/>
              </a:lnSpc>
              <a:buFont typeface="Wingdings" panose="05000000000000000000" pitchFamily="2" charset="2"/>
              <a:buNone/>
              <a:defRPr/>
            </a:pPr>
            <a:r>
              <a:rPr lang="ja-JP" altLang="en-US" sz="2400" dirty="0">
                <a:solidFill>
                  <a:schemeClr val="bg2"/>
                </a:solidFill>
              </a:rPr>
              <a:t> </a:t>
            </a:r>
            <a:r>
              <a:rPr lang="en-US" altLang="ja-JP" sz="2800" dirty="0">
                <a:solidFill>
                  <a:schemeClr val="bg2"/>
                </a:solidFill>
                <a:effectLst/>
              </a:rPr>
              <a:t>Pt</a:t>
            </a:r>
            <a:r>
              <a:rPr lang="ja-JP" altLang="en-US" sz="2800" dirty="0">
                <a:solidFill>
                  <a:schemeClr val="bg2"/>
                </a:solidFill>
                <a:effectLst/>
              </a:rPr>
              <a:t>：</a:t>
            </a:r>
            <a:r>
              <a:rPr lang="en-US" altLang="ja-JP" sz="2800" dirty="0">
                <a:solidFill>
                  <a:srgbClr val="C00000"/>
                </a:solidFill>
                <a:effectLst/>
              </a:rPr>
              <a:t>75</a:t>
            </a:r>
            <a:r>
              <a:rPr lang="ja-JP" altLang="en-US" sz="2800" dirty="0">
                <a:solidFill>
                  <a:schemeClr val="bg2"/>
                </a:solidFill>
                <a:effectLst/>
              </a:rPr>
              <a:t>（</a:t>
            </a:r>
            <a:r>
              <a:rPr lang="en-US" altLang="ja-JP" sz="2800" dirty="0">
                <a:solidFill>
                  <a:schemeClr val="bg2"/>
                </a:solidFill>
                <a:effectLst/>
              </a:rPr>
              <a:t>M</a:t>
            </a:r>
            <a:r>
              <a:rPr lang="ja-JP" altLang="en-US" sz="2800" dirty="0">
                <a:solidFill>
                  <a:schemeClr val="bg2"/>
                </a:solidFill>
                <a:effectLst/>
              </a:rPr>
              <a:t>） </a:t>
            </a:r>
            <a:r>
              <a:rPr lang="en-US" altLang="ja-JP" sz="2800" dirty="0" err="1">
                <a:solidFill>
                  <a:schemeClr val="bg2"/>
                </a:solidFill>
                <a:effectLst/>
              </a:rPr>
              <a:t>Hsp</a:t>
            </a:r>
            <a:r>
              <a:rPr lang="ja-JP" altLang="en-US" sz="2800" dirty="0">
                <a:solidFill>
                  <a:schemeClr val="bg2"/>
                </a:solidFill>
                <a:effectLst/>
              </a:rPr>
              <a:t>：</a:t>
            </a:r>
            <a:r>
              <a:rPr lang="ja-JP" altLang="en-US" sz="2800" dirty="0">
                <a:solidFill>
                  <a:schemeClr val="bg2"/>
                </a:solidFill>
              </a:rPr>
              <a:t>市立</a:t>
            </a:r>
            <a:r>
              <a:rPr lang="ja-JP" altLang="en-US" sz="2800" dirty="0">
                <a:solidFill>
                  <a:schemeClr val="bg2"/>
                </a:solidFill>
                <a:effectLst/>
              </a:rPr>
              <a:t>病院　</a:t>
            </a:r>
            <a:endParaRPr lang="en-US" altLang="ja-JP" sz="2800" dirty="0">
              <a:solidFill>
                <a:schemeClr val="bg2"/>
              </a:solidFill>
              <a:effectLst/>
            </a:endParaRPr>
          </a:p>
          <a:p>
            <a:pPr>
              <a:buFont typeface="Wingdings" panose="05000000000000000000" pitchFamily="2" charset="2"/>
              <a:buNone/>
              <a:defRPr/>
            </a:pPr>
            <a:r>
              <a:rPr lang="en-US" altLang="ja-JP" sz="2800" dirty="0">
                <a:solidFill>
                  <a:schemeClr val="bg2"/>
                </a:solidFill>
              </a:rPr>
              <a:t>  </a:t>
            </a:r>
            <a:r>
              <a:rPr lang="en-US" altLang="ja-JP" sz="2800" dirty="0">
                <a:solidFill>
                  <a:schemeClr val="bg2"/>
                </a:solidFill>
                <a:effectLst/>
              </a:rPr>
              <a:t>H23</a:t>
            </a:r>
            <a:r>
              <a:rPr lang="ja-JP" altLang="en-US" sz="2800" dirty="0">
                <a:solidFill>
                  <a:schemeClr val="bg2"/>
                </a:solidFill>
                <a:effectLst/>
              </a:rPr>
              <a:t>（</a:t>
            </a:r>
            <a:r>
              <a:rPr lang="en-US" altLang="ja-JP" sz="2800" dirty="0">
                <a:solidFill>
                  <a:schemeClr val="bg2"/>
                </a:solidFill>
                <a:effectLst/>
              </a:rPr>
              <a:t>2007</a:t>
            </a:r>
            <a:r>
              <a:rPr lang="ja-JP" altLang="en-US" sz="2800" dirty="0">
                <a:solidFill>
                  <a:schemeClr val="bg2"/>
                </a:solidFill>
                <a:effectLst/>
              </a:rPr>
              <a:t>）</a:t>
            </a:r>
            <a:endParaRPr lang="en-US" altLang="ja-JP" sz="2800" dirty="0">
              <a:solidFill>
                <a:schemeClr val="bg2"/>
              </a:solidFill>
              <a:effectLst/>
            </a:endParaRPr>
          </a:p>
          <a:p>
            <a:pPr>
              <a:buFont typeface="Wingdings" panose="05000000000000000000" pitchFamily="2" charset="2"/>
              <a:buNone/>
              <a:defRPr/>
            </a:pPr>
            <a:r>
              <a:rPr lang="ja-JP" altLang="en-US" sz="2800" dirty="0">
                <a:solidFill>
                  <a:schemeClr val="bg2"/>
                </a:solidFill>
                <a:effectLst/>
              </a:rPr>
              <a:t>　 </a:t>
            </a:r>
            <a:r>
              <a:rPr lang="en-US" altLang="ja-JP" sz="2800" dirty="0">
                <a:solidFill>
                  <a:schemeClr val="bg2"/>
                </a:solidFill>
              </a:rPr>
              <a:t>3</a:t>
            </a:r>
            <a:r>
              <a:rPr lang="en-US" altLang="ja-JP" sz="2800" dirty="0">
                <a:solidFill>
                  <a:schemeClr val="bg2"/>
                </a:solidFill>
                <a:effectLst/>
              </a:rPr>
              <a:t>/ 3</a:t>
            </a:r>
            <a:r>
              <a:rPr lang="ja-JP" altLang="en-US" sz="2800" dirty="0">
                <a:solidFill>
                  <a:schemeClr val="bg2"/>
                </a:solidFill>
                <a:effectLst/>
              </a:rPr>
              <a:t> 初診　</a:t>
            </a:r>
            <a:r>
              <a:rPr lang="en-US" altLang="ja-JP" sz="2800" dirty="0" err="1">
                <a:solidFill>
                  <a:srgbClr val="C00000"/>
                </a:solidFill>
                <a:effectLst/>
              </a:rPr>
              <a:t>Ⅹ</a:t>
            </a:r>
            <a:r>
              <a:rPr lang="en-US" altLang="ja-JP" sz="2800" dirty="0" err="1">
                <a:solidFill>
                  <a:schemeClr val="bg2"/>
                </a:solidFill>
              </a:rPr>
              <a:t>Dr</a:t>
            </a:r>
            <a:r>
              <a:rPr lang="ja-JP" altLang="en-US" sz="2800" dirty="0">
                <a:solidFill>
                  <a:schemeClr val="bg2"/>
                </a:solidFill>
              </a:rPr>
              <a:t>診察</a:t>
            </a:r>
            <a:r>
              <a:rPr lang="ja-JP" altLang="en-US" sz="2800" dirty="0">
                <a:solidFill>
                  <a:schemeClr val="bg2"/>
                </a:solidFill>
                <a:effectLst/>
              </a:rPr>
              <a:t> ∵）右肩痛</a:t>
            </a:r>
            <a:endParaRPr lang="en-US" altLang="ja-JP" sz="2800" dirty="0">
              <a:solidFill>
                <a:schemeClr val="bg2"/>
              </a:solidFill>
              <a:effectLst/>
            </a:endParaRPr>
          </a:p>
          <a:p>
            <a:pPr>
              <a:buFont typeface="Wingdings" panose="05000000000000000000" pitchFamily="2" charset="2"/>
              <a:buNone/>
              <a:defRPr/>
            </a:pPr>
            <a:r>
              <a:rPr lang="ja-JP" altLang="en-US" sz="2800" dirty="0">
                <a:solidFill>
                  <a:schemeClr val="bg2"/>
                </a:solidFill>
                <a:effectLst/>
              </a:rPr>
              <a:t>　 　　</a:t>
            </a:r>
            <a:r>
              <a:rPr lang="en-US" altLang="ja-JP" sz="2800" dirty="0" err="1">
                <a:solidFill>
                  <a:schemeClr val="bg2"/>
                </a:solidFill>
                <a:effectLst/>
              </a:rPr>
              <a:t>Dx</a:t>
            </a:r>
            <a:r>
              <a:rPr lang="ja-JP" altLang="en-US" sz="2800" dirty="0">
                <a:solidFill>
                  <a:schemeClr val="bg2"/>
                </a:solidFill>
              </a:rPr>
              <a:t>）</a:t>
            </a:r>
            <a:r>
              <a:rPr lang="ja-JP" altLang="en-US" sz="2800" dirty="0">
                <a:solidFill>
                  <a:srgbClr val="C00000"/>
                </a:solidFill>
              </a:rPr>
              <a:t>関節リウマチ</a:t>
            </a:r>
            <a:r>
              <a:rPr lang="ja-JP" altLang="en-US" sz="2800" dirty="0">
                <a:solidFill>
                  <a:schemeClr val="bg2"/>
                </a:solidFill>
              </a:rPr>
              <a:t>，右肩関節周囲炎</a:t>
            </a:r>
            <a:endParaRPr lang="en-US" altLang="ja-JP" sz="2800" dirty="0">
              <a:solidFill>
                <a:schemeClr val="bg2"/>
              </a:solidFill>
            </a:endParaRPr>
          </a:p>
          <a:p>
            <a:pPr>
              <a:buFont typeface="Wingdings" panose="05000000000000000000" pitchFamily="2" charset="2"/>
              <a:buNone/>
              <a:defRPr/>
            </a:pPr>
            <a:r>
              <a:rPr lang="ja-JP" altLang="en-US" sz="2800" dirty="0">
                <a:solidFill>
                  <a:schemeClr val="bg2"/>
                </a:solidFill>
                <a:effectLst/>
              </a:rPr>
              <a:t>　 </a:t>
            </a:r>
            <a:r>
              <a:rPr lang="en-US" altLang="ja-JP" sz="2800" dirty="0">
                <a:solidFill>
                  <a:schemeClr val="bg2"/>
                </a:solidFill>
                <a:effectLst/>
              </a:rPr>
              <a:t>3/24</a:t>
            </a:r>
            <a:r>
              <a:rPr lang="ja-JP" altLang="en-US" sz="2800" dirty="0">
                <a:solidFill>
                  <a:schemeClr val="bg2"/>
                </a:solidFill>
                <a:effectLst/>
              </a:rPr>
              <a:t>　</a:t>
            </a:r>
            <a:r>
              <a:rPr lang="en-US" altLang="ja-JP" sz="2800" dirty="0">
                <a:solidFill>
                  <a:srgbClr val="C00000"/>
                </a:solidFill>
                <a:effectLst/>
              </a:rPr>
              <a:t>MTX</a:t>
            </a:r>
            <a:r>
              <a:rPr lang="ja-JP" altLang="en-US" sz="2800" dirty="0">
                <a:solidFill>
                  <a:schemeClr val="bg2"/>
                </a:solidFill>
                <a:effectLst/>
              </a:rPr>
              <a:t>を成分とする</a:t>
            </a:r>
            <a:r>
              <a:rPr lang="ja-JP" altLang="en-US" sz="2800" dirty="0">
                <a:solidFill>
                  <a:srgbClr val="C00000"/>
                </a:solidFill>
                <a:effectLst/>
              </a:rPr>
              <a:t>薬剤Ａ</a:t>
            </a:r>
            <a:r>
              <a:rPr lang="ja-JP" altLang="en-US" sz="2800" dirty="0">
                <a:solidFill>
                  <a:schemeClr val="bg2"/>
                </a:solidFill>
                <a:effectLst/>
              </a:rPr>
              <a:t>の処方</a:t>
            </a:r>
            <a:r>
              <a:rPr lang="en-US" altLang="ja-JP" sz="2800" dirty="0">
                <a:solidFill>
                  <a:schemeClr val="bg2"/>
                </a:solidFill>
                <a:effectLst/>
              </a:rPr>
              <a:t>start</a:t>
            </a:r>
            <a:r>
              <a:rPr lang="ja-JP" altLang="en-US" sz="2800" dirty="0">
                <a:solidFill>
                  <a:schemeClr val="bg2"/>
                </a:solidFill>
                <a:effectLst/>
              </a:rPr>
              <a:t>（</a:t>
            </a:r>
            <a:r>
              <a:rPr lang="ja-JP" altLang="en-US" sz="2800" dirty="0">
                <a:solidFill>
                  <a:srgbClr val="C00000"/>
                </a:solidFill>
                <a:effectLst/>
              </a:rPr>
              <a:t>４</a:t>
            </a:r>
            <a:r>
              <a:rPr lang="en-US" altLang="ja-JP" sz="2800" dirty="0">
                <a:solidFill>
                  <a:schemeClr val="bg2"/>
                </a:solidFill>
                <a:effectLst/>
              </a:rPr>
              <a:t>mg</a:t>
            </a:r>
            <a:r>
              <a:rPr lang="ja-JP" altLang="en-US" sz="2800" dirty="0">
                <a:solidFill>
                  <a:schemeClr val="bg2"/>
                </a:solidFill>
                <a:effectLst/>
              </a:rPr>
              <a:t>／Ｗ）</a:t>
            </a:r>
            <a:endParaRPr lang="en-US" altLang="ja-JP" sz="2800" dirty="0">
              <a:solidFill>
                <a:schemeClr val="bg2"/>
              </a:solidFill>
              <a:effectLst/>
            </a:endParaRPr>
          </a:p>
          <a:p>
            <a:pPr>
              <a:buFont typeface="Wingdings" panose="05000000000000000000" pitchFamily="2" charset="2"/>
              <a:buNone/>
              <a:defRPr/>
            </a:pPr>
            <a:r>
              <a:rPr lang="ja-JP" altLang="en-US" sz="2800" dirty="0">
                <a:solidFill>
                  <a:schemeClr val="bg2"/>
                </a:solidFill>
              </a:rPr>
              <a:t>　 </a:t>
            </a:r>
            <a:r>
              <a:rPr lang="en-US" altLang="ja-JP" sz="2800" dirty="0">
                <a:solidFill>
                  <a:schemeClr val="bg2"/>
                </a:solidFill>
                <a:effectLst/>
              </a:rPr>
              <a:t>4/21</a:t>
            </a:r>
            <a:r>
              <a:rPr lang="ja-JP" altLang="en-US" sz="2800" dirty="0">
                <a:solidFill>
                  <a:schemeClr val="bg2"/>
                </a:solidFill>
                <a:effectLst/>
              </a:rPr>
              <a:t>　</a:t>
            </a:r>
            <a:r>
              <a:rPr lang="ja-JP" altLang="en-US" sz="2800" dirty="0">
                <a:solidFill>
                  <a:srgbClr val="C00000"/>
                </a:solidFill>
                <a:effectLst/>
              </a:rPr>
              <a:t>６</a:t>
            </a:r>
            <a:r>
              <a:rPr lang="ja-JP" altLang="en-US" sz="2800" dirty="0">
                <a:solidFill>
                  <a:schemeClr val="bg2"/>
                </a:solidFill>
                <a:effectLst/>
              </a:rPr>
              <a:t>ｍｇ／Ｗに増量　</a:t>
            </a:r>
            <a:endParaRPr lang="en-US" altLang="ja-JP" sz="2800" dirty="0">
              <a:solidFill>
                <a:schemeClr val="bg2"/>
              </a:solidFill>
              <a:effectLst/>
            </a:endParaRPr>
          </a:p>
          <a:p>
            <a:pPr>
              <a:buFont typeface="Wingdings" panose="05000000000000000000" pitchFamily="2" charset="2"/>
              <a:buNone/>
              <a:defRPr/>
            </a:pPr>
            <a:r>
              <a:rPr lang="ja-JP" altLang="en-US" sz="2800" dirty="0">
                <a:solidFill>
                  <a:schemeClr val="bg2"/>
                </a:solidFill>
              </a:rPr>
              <a:t>　 </a:t>
            </a:r>
            <a:r>
              <a:rPr lang="en-US" altLang="ja-JP" sz="2800" dirty="0">
                <a:solidFill>
                  <a:schemeClr val="bg2"/>
                </a:solidFill>
              </a:rPr>
              <a:t>5/10</a:t>
            </a:r>
            <a:r>
              <a:rPr lang="ja-JP" altLang="en-US" sz="2800" dirty="0">
                <a:solidFill>
                  <a:schemeClr val="bg2"/>
                </a:solidFill>
              </a:rPr>
              <a:t>　近医からの紹介　→内科受診</a:t>
            </a:r>
            <a:endParaRPr lang="en-US" altLang="ja-JP" sz="2800" dirty="0">
              <a:solidFill>
                <a:schemeClr val="bg2"/>
              </a:solidFill>
            </a:endParaRPr>
          </a:p>
          <a:p>
            <a:pPr>
              <a:buFont typeface="Wingdings" panose="05000000000000000000" pitchFamily="2" charset="2"/>
              <a:buNone/>
              <a:defRPr/>
            </a:pPr>
            <a:r>
              <a:rPr lang="ja-JP" altLang="en-US" sz="2800" dirty="0">
                <a:solidFill>
                  <a:schemeClr val="bg2"/>
                </a:solidFill>
              </a:rPr>
              <a:t> 　　</a:t>
            </a:r>
            <a:endParaRPr lang="en-US" altLang="ja-JP" sz="2800" dirty="0">
              <a:solidFill>
                <a:schemeClr val="bg2"/>
              </a:solidFill>
            </a:endParaRPr>
          </a:p>
          <a:p>
            <a:pPr>
              <a:lnSpc>
                <a:spcPct val="80000"/>
              </a:lnSpc>
              <a:buFont typeface="Wingdings" panose="05000000000000000000" pitchFamily="2" charset="2"/>
              <a:buNone/>
              <a:defRPr/>
            </a:pPr>
            <a:endParaRPr lang="en-US" altLang="ja-JP" sz="2800" dirty="0">
              <a:solidFill>
                <a:schemeClr val="bg2"/>
              </a:solidFill>
            </a:endParaRPr>
          </a:p>
          <a:p>
            <a:pPr>
              <a:lnSpc>
                <a:spcPct val="80000"/>
              </a:lnSpc>
              <a:buFont typeface="Wingdings" panose="05000000000000000000" pitchFamily="2" charset="2"/>
              <a:buNone/>
              <a:defRPr/>
            </a:pPr>
            <a:endParaRPr lang="en-US" altLang="ja-JP" sz="2800" dirty="0">
              <a:solidFill>
                <a:schemeClr val="bg2"/>
              </a:solidFill>
            </a:endParaRPr>
          </a:p>
          <a:p>
            <a:pPr>
              <a:lnSpc>
                <a:spcPct val="80000"/>
              </a:lnSpc>
              <a:buFont typeface="Wingdings" panose="05000000000000000000" pitchFamily="2" charset="2"/>
              <a:buNone/>
              <a:defRPr/>
            </a:pPr>
            <a:endParaRPr lang="en-US" altLang="ja-JP" sz="1200" dirty="0">
              <a:solidFill>
                <a:schemeClr val="bg2"/>
              </a:solidFill>
            </a:endParaRPr>
          </a:p>
          <a:p>
            <a:pPr>
              <a:lnSpc>
                <a:spcPct val="80000"/>
              </a:lnSpc>
              <a:buFont typeface="Wingdings" panose="05000000000000000000" pitchFamily="2" charset="2"/>
              <a:buNone/>
              <a:defRPr/>
            </a:pPr>
            <a:r>
              <a:rPr lang="ja-JP" altLang="en-US" sz="2800" dirty="0">
                <a:solidFill>
                  <a:schemeClr val="bg2"/>
                </a:solidFill>
              </a:rPr>
              <a:t>　①</a:t>
            </a:r>
            <a:r>
              <a:rPr lang="ja-JP" altLang="en-US" sz="2800" dirty="0">
                <a:solidFill>
                  <a:srgbClr val="C00000"/>
                </a:solidFill>
              </a:rPr>
              <a:t>感染増悪</a:t>
            </a:r>
            <a:r>
              <a:rPr lang="ja-JP" altLang="en-US" sz="2800" dirty="0">
                <a:solidFill>
                  <a:schemeClr val="bg2"/>
                </a:solidFill>
              </a:rPr>
              <a:t>のおそれ→状態が悪化したらすぐに受診を</a:t>
            </a:r>
            <a:endParaRPr lang="en-US" altLang="ja-JP" sz="2800" dirty="0">
              <a:solidFill>
                <a:schemeClr val="bg2"/>
              </a:solidFill>
            </a:endParaRPr>
          </a:p>
          <a:p>
            <a:pPr>
              <a:lnSpc>
                <a:spcPct val="80000"/>
              </a:lnSpc>
              <a:buFont typeface="Wingdings" panose="05000000000000000000" pitchFamily="2" charset="2"/>
              <a:buNone/>
              <a:defRPr/>
            </a:pPr>
            <a:r>
              <a:rPr lang="ja-JP" altLang="en-US" sz="2800" dirty="0">
                <a:solidFill>
                  <a:schemeClr val="bg2"/>
                </a:solidFill>
              </a:rPr>
              <a:t>　②</a:t>
            </a:r>
            <a:r>
              <a:rPr lang="en-US" altLang="ja-JP" sz="2800" dirty="0">
                <a:solidFill>
                  <a:srgbClr val="C00000"/>
                </a:solidFill>
              </a:rPr>
              <a:t>5/13</a:t>
            </a:r>
            <a:r>
              <a:rPr lang="ja-JP" altLang="en-US" sz="2800" dirty="0">
                <a:solidFill>
                  <a:schemeClr val="bg2"/>
                </a:solidFill>
              </a:rPr>
              <a:t>に整形外科受診を　</a:t>
            </a:r>
            <a:endParaRPr lang="en-US" altLang="ja-JP" sz="2800" dirty="0">
              <a:solidFill>
                <a:schemeClr val="bg2"/>
              </a:solidFill>
              <a:effectLst/>
            </a:endParaRPr>
          </a:p>
        </p:txBody>
      </p:sp>
      <p:sp>
        <p:nvSpPr>
          <p:cNvPr id="8" name="正方形/長方形 7"/>
          <p:cNvSpPr/>
          <p:nvPr/>
        </p:nvSpPr>
        <p:spPr>
          <a:xfrm>
            <a:off x="3770313" y="6178550"/>
            <a:ext cx="2087562" cy="503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ltLang="ja-JP" sz="2400" dirty="0">
              <a:solidFill>
                <a:srgbClr val="FF0000"/>
              </a:solidFill>
            </a:endParaRPr>
          </a:p>
        </p:txBody>
      </p:sp>
      <p:sp>
        <p:nvSpPr>
          <p:cNvPr id="10" name="正方形/長方形 9"/>
          <p:cNvSpPr/>
          <p:nvPr/>
        </p:nvSpPr>
        <p:spPr>
          <a:xfrm>
            <a:off x="1116013" y="2490788"/>
            <a:ext cx="2859087" cy="503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eaLnBrk="1" hangingPunct="1">
              <a:buFont typeface="Wingdings" panose="05000000000000000000" pitchFamily="2" charset="2"/>
              <a:buNone/>
              <a:defRPr/>
            </a:pPr>
            <a:endParaRPr lang="en-US" altLang="ja-JP" sz="2400" dirty="0">
              <a:solidFill>
                <a:schemeClr val="bg2"/>
              </a:solidFill>
            </a:endParaRPr>
          </a:p>
        </p:txBody>
      </p:sp>
      <p:sp>
        <p:nvSpPr>
          <p:cNvPr id="11" name="正方形/長方形 10"/>
          <p:cNvSpPr/>
          <p:nvPr/>
        </p:nvSpPr>
        <p:spPr>
          <a:xfrm>
            <a:off x="3111500" y="6580188"/>
            <a:ext cx="2859088" cy="382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eaLnBrk="1" hangingPunct="1">
              <a:buFont typeface="Wingdings" panose="05000000000000000000" pitchFamily="2" charset="2"/>
              <a:buNone/>
              <a:defRPr/>
            </a:pPr>
            <a:endParaRPr lang="en-US" altLang="ja-JP" sz="2400" dirty="0">
              <a:solidFill>
                <a:schemeClr val="bg2"/>
              </a:solidFill>
            </a:endParaRPr>
          </a:p>
        </p:txBody>
      </p:sp>
      <p:sp>
        <p:nvSpPr>
          <p:cNvPr id="33" name="正方形/長方形 32"/>
          <p:cNvSpPr/>
          <p:nvPr/>
        </p:nvSpPr>
        <p:spPr>
          <a:xfrm>
            <a:off x="5675313" y="6688138"/>
            <a:ext cx="1450975" cy="871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eaLnBrk="1" hangingPunct="1">
              <a:buFont typeface="Wingdings" panose="05000000000000000000" pitchFamily="2" charset="2"/>
              <a:buNone/>
              <a:defRPr/>
            </a:pPr>
            <a:endParaRPr lang="en-US" altLang="ja-JP" sz="2400" dirty="0">
              <a:solidFill>
                <a:schemeClr val="bg2"/>
              </a:solidFill>
            </a:endParaRPr>
          </a:p>
        </p:txBody>
      </p:sp>
      <p:sp>
        <p:nvSpPr>
          <p:cNvPr id="25" name="正方形/長方形 24"/>
          <p:cNvSpPr/>
          <p:nvPr/>
        </p:nvSpPr>
        <p:spPr>
          <a:xfrm>
            <a:off x="5099050" y="6443663"/>
            <a:ext cx="1849438"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1200"/>
              </a:spcBef>
              <a:spcAft>
                <a:spcPts val="600"/>
              </a:spcAft>
              <a:buFont typeface="Wingdings" panose="05000000000000000000" pitchFamily="2" charset="2"/>
              <a:buNone/>
              <a:defRPr/>
            </a:pPr>
            <a:endParaRPr lang="en-US" altLang="ja-JP" sz="2400" dirty="0">
              <a:solidFill>
                <a:schemeClr val="bg2"/>
              </a:solidFill>
            </a:endParaRPr>
          </a:p>
        </p:txBody>
      </p:sp>
      <p:sp>
        <p:nvSpPr>
          <p:cNvPr id="21" name="正方形/長方形 20"/>
          <p:cNvSpPr/>
          <p:nvPr/>
        </p:nvSpPr>
        <p:spPr>
          <a:xfrm>
            <a:off x="5557838" y="6594475"/>
            <a:ext cx="3454400" cy="295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ja-JP" altLang="en-US" dirty="0">
                <a:solidFill>
                  <a:schemeClr val="bg2">
                    <a:lumMod val="50000"/>
                    <a:lumOff val="50000"/>
                  </a:schemeClr>
                </a:solidFill>
              </a:rPr>
              <a:t>仁邦法律事務所 桑原博道</a:t>
            </a:r>
          </a:p>
        </p:txBody>
      </p:sp>
      <p:sp>
        <p:nvSpPr>
          <p:cNvPr id="19" name="正方形/長方形 18"/>
          <p:cNvSpPr/>
          <p:nvPr/>
        </p:nvSpPr>
        <p:spPr bwMode="auto">
          <a:xfrm>
            <a:off x="508596" y="3437225"/>
            <a:ext cx="8064896" cy="1375312"/>
          </a:xfrm>
          <a:prstGeom prst="rect">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nSpc>
                <a:spcPct val="80000"/>
              </a:lnSpc>
              <a:buFont typeface="Wingdings" panose="05000000000000000000" pitchFamily="2" charset="2"/>
              <a:buNone/>
              <a:defRPr/>
            </a:pPr>
            <a:r>
              <a:rPr lang="ja-JP" altLang="en-US" sz="2000" dirty="0">
                <a:solidFill>
                  <a:schemeClr val="bg2"/>
                </a:solidFill>
              </a:rPr>
              <a:t> </a:t>
            </a:r>
            <a:r>
              <a:rPr lang="en-US" altLang="ja-JP" sz="2800" dirty="0">
                <a:solidFill>
                  <a:schemeClr val="bg1"/>
                </a:solidFill>
              </a:rPr>
              <a:t>cc</a:t>
            </a:r>
            <a:r>
              <a:rPr lang="ja-JP" altLang="en-US" sz="2800" dirty="0">
                <a:solidFill>
                  <a:schemeClr val="bg1"/>
                </a:solidFill>
              </a:rPr>
              <a:t>） </a:t>
            </a:r>
            <a:r>
              <a:rPr lang="ja-JP" altLang="en-US" sz="2800" dirty="0">
                <a:solidFill>
                  <a:srgbClr val="C00000"/>
                </a:solidFill>
              </a:rPr>
              <a:t>咳</a:t>
            </a:r>
            <a:r>
              <a:rPr lang="ja-JP" altLang="en-US" sz="2800" dirty="0">
                <a:solidFill>
                  <a:schemeClr val="bg1"/>
                </a:solidFill>
              </a:rPr>
              <a:t>・微熱・</a:t>
            </a:r>
            <a:r>
              <a:rPr lang="ja-JP" altLang="en-US" sz="2800" dirty="0">
                <a:solidFill>
                  <a:srgbClr val="C00000"/>
                </a:solidFill>
              </a:rPr>
              <a:t>息切れ</a:t>
            </a:r>
            <a:r>
              <a:rPr lang="ja-JP" altLang="en-US" sz="2800" dirty="0">
                <a:solidFill>
                  <a:schemeClr val="bg1"/>
                </a:solidFill>
              </a:rPr>
              <a:t>（～</a:t>
            </a:r>
            <a:r>
              <a:rPr lang="en-US" altLang="ja-JP" sz="2800" dirty="0">
                <a:solidFill>
                  <a:schemeClr val="bg1"/>
                </a:solidFill>
              </a:rPr>
              <a:t>5</a:t>
            </a:r>
            <a:r>
              <a:rPr lang="ja-JP" altLang="en-US" sz="2800" dirty="0">
                <a:solidFill>
                  <a:schemeClr val="bg1"/>
                </a:solidFill>
              </a:rPr>
              <a:t>月上）</a:t>
            </a:r>
            <a:endParaRPr lang="en-US" altLang="ja-JP" sz="2800" dirty="0">
              <a:solidFill>
                <a:schemeClr val="bg1"/>
              </a:solidFill>
            </a:endParaRPr>
          </a:p>
          <a:p>
            <a:pPr>
              <a:lnSpc>
                <a:spcPct val="80000"/>
              </a:lnSpc>
              <a:buFont typeface="Wingdings" panose="05000000000000000000" pitchFamily="2" charset="2"/>
              <a:buNone/>
              <a:defRPr/>
            </a:pPr>
            <a:r>
              <a:rPr lang="ja-JP" altLang="en-US" sz="2800" dirty="0">
                <a:solidFill>
                  <a:schemeClr val="bg1"/>
                </a:solidFill>
              </a:rPr>
              <a:t>　　  薬剤</a:t>
            </a:r>
            <a:r>
              <a:rPr lang="en-US" altLang="ja-JP" sz="2800" dirty="0">
                <a:solidFill>
                  <a:schemeClr val="bg1"/>
                </a:solidFill>
              </a:rPr>
              <a:t>A</a:t>
            </a:r>
            <a:r>
              <a:rPr lang="ja-JP" altLang="en-US" sz="2800" dirty="0">
                <a:solidFill>
                  <a:schemeClr val="bg1"/>
                </a:solidFill>
              </a:rPr>
              <a:t>を服用すると幻視・幻聴</a:t>
            </a:r>
            <a:endParaRPr lang="en-US" altLang="ja-JP" sz="2800" dirty="0">
              <a:solidFill>
                <a:schemeClr val="bg1"/>
              </a:solidFill>
            </a:endParaRPr>
          </a:p>
          <a:p>
            <a:pPr>
              <a:lnSpc>
                <a:spcPct val="80000"/>
              </a:lnSpc>
              <a:buFont typeface="Wingdings" panose="05000000000000000000" pitchFamily="2" charset="2"/>
              <a:buNone/>
              <a:defRPr/>
            </a:pPr>
            <a:r>
              <a:rPr lang="en-US" altLang="ja-JP" sz="2800" dirty="0">
                <a:solidFill>
                  <a:schemeClr val="bg1"/>
                </a:solidFill>
              </a:rPr>
              <a:t>L/D</a:t>
            </a:r>
            <a:r>
              <a:rPr lang="ja-JP" altLang="en-US" sz="2800" dirty="0">
                <a:solidFill>
                  <a:schemeClr val="bg1"/>
                </a:solidFill>
              </a:rPr>
              <a:t>）</a:t>
            </a:r>
            <a:r>
              <a:rPr lang="en-US" altLang="ja-JP" sz="2800" dirty="0">
                <a:solidFill>
                  <a:schemeClr val="bg1"/>
                </a:solidFill>
              </a:rPr>
              <a:t>WBC7820</a:t>
            </a:r>
            <a:r>
              <a:rPr lang="ja-JP" altLang="en-US" sz="2800" dirty="0" err="1">
                <a:solidFill>
                  <a:schemeClr val="bg1"/>
                </a:solidFill>
              </a:rPr>
              <a:t>，</a:t>
            </a:r>
            <a:r>
              <a:rPr lang="en-US" altLang="ja-JP" sz="2800" dirty="0">
                <a:solidFill>
                  <a:schemeClr val="bg1"/>
                </a:solidFill>
              </a:rPr>
              <a:t>CRP4.1</a:t>
            </a:r>
          </a:p>
          <a:p>
            <a:pPr>
              <a:lnSpc>
                <a:spcPct val="80000"/>
              </a:lnSpc>
              <a:buFont typeface="Wingdings" panose="05000000000000000000" pitchFamily="2" charset="2"/>
              <a:buNone/>
              <a:defRPr/>
            </a:pPr>
            <a:r>
              <a:rPr lang="en-US" altLang="ja-JP" sz="2800" dirty="0">
                <a:solidFill>
                  <a:schemeClr val="bg1"/>
                </a:solidFill>
              </a:rPr>
              <a:t> </a:t>
            </a:r>
            <a:r>
              <a:rPr lang="en-US" altLang="ja-JP" sz="2800" dirty="0" err="1">
                <a:solidFill>
                  <a:schemeClr val="bg1"/>
                </a:solidFill>
              </a:rPr>
              <a:t>Tx</a:t>
            </a:r>
            <a:r>
              <a:rPr lang="ja-JP" altLang="en-US" sz="2800" dirty="0">
                <a:solidFill>
                  <a:schemeClr val="bg1"/>
                </a:solidFill>
              </a:rPr>
              <a:t>）</a:t>
            </a:r>
            <a:r>
              <a:rPr lang="en-US" altLang="ja-JP" sz="2800" dirty="0">
                <a:solidFill>
                  <a:schemeClr val="bg1"/>
                </a:solidFill>
              </a:rPr>
              <a:t>CTRX</a:t>
            </a:r>
            <a:r>
              <a:rPr lang="ja-JP" altLang="en-US" sz="2800" dirty="0">
                <a:solidFill>
                  <a:schemeClr val="bg1"/>
                </a:solidFill>
              </a:rPr>
              <a:t>を</a:t>
            </a:r>
            <a:r>
              <a:rPr lang="en-US" altLang="ja-JP" sz="2800" dirty="0">
                <a:solidFill>
                  <a:schemeClr val="bg1"/>
                </a:solidFill>
              </a:rPr>
              <a:t>DIV</a:t>
            </a:r>
            <a:r>
              <a:rPr lang="ja-JP" altLang="en-US" sz="2800" dirty="0">
                <a:solidFill>
                  <a:schemeClr val="bg1"/>
                </a:solidFill>
              </a:rPr>
              <a:t>　</a:t>
            </a:r>
            <a:r>
              <a:rPr lang="en-US" altLang="ja-JP" sz="2800" dirty="0">
                <a:solidFill>
                  <a:schemeClr val="bg1"/>
                </a:solidFill>
              </a:rPr>
              <a:t>〔</a:t>
            </a:r>
            <a:r>
              <a:rPr lang="ja-JP" altLang="en-US" sz="2800" dirty="0">
                <a:solidFill>
                  <a:schemeClr val="bg1"/>
                </a:solidFill>
              </a:rPr>
              <a:t>処方</a:t>
            </a:r>
            <a:r>
              <a:rPr lang="en-US" altLang="ja-JP" sz="2800" dirty="0">
                <a:solidFill>
                  <a:schemeClr val="bg1"/>
                </a:solidFill>
              </a:rPr>
              <a:t>〕GRNX</a:t>
            </a:r>
            <a:r>
              <a:rPr lang="ja-JP" altLang="en-US" sz="2800" dirty="0" err="1">
                <a:solidFill>
                  <a:schemeClr val="bg1"/>
                </a:solidFill>
              </a:rPr>
              <a:t>，</a:t>
            </a:r>
            <a:r>
              <a:rPr lang="ja-JP" altLang="en-US" sz="2800" dirty="0">
                <a:solidFill>
                  <a:schemeClr val="bg1"/>
                </a:solidFill>
              </a:rPr>
              <a:t>ｱｾﾄｱﾐﾉﾌｪﾝ，去痰剤</a:t>
            </a:r>
            <a:endParaRPr kumimoji="1" lang="ja-JP" altLang="en-US" sz="3200" dirty="0">
              <a:solidFill>
                <a:schemeClr val="bg1"/>
              </a:solidFill>
              <a:latin typeface="Segoe" pitchFamily="34" charset="0"/>
            </a:endParaRPr>
          </a:p>
        </p:txBody>
      </p:sp>
    </p:spTree>
    <p:extLst>
      <p:ext uri="{BB962C8B-B14F-4D97-AF65-F5344CB8AC3E}">
        <p14:creationId xmlns:p14="http://schemas.microsoft.com/office/powerpoint/2010/main" val="274407087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87107">
                                            <p:txEl>
                                              <p:pRg st="1" end="1"/>
                                            </p:txEl>
                                          </p:spTgt>
                                        </p:tgtEl>
                                        <p:attrNameLst>
                                          <p:attrName>style.visibility</p:attrName>
                                        </p:attrNameLst>
                                      </p:cBhvr>
                                      <p:to>
                                        <p:strVal val="visible"/>
                                      </p:to>
                                    </p:set>
                                    <p:animEffect transition="in" filter="blinds(horizontal)">
                                      <p:cBhvr>
                                        <p:cTn id="7" dur="500"/>
                                        <p:tgtEl>
                                          <p:spTgt spid="6871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87107">
                                            <p:txEl>
                                              <p:pRg st="2" end="2"/>
                                            </p:txEl>
                                          </p:spTgt>
                                        </p:tgtEl>
                                        <p:attrNameLst>
                                          <p:attrName>style.visibility</p:attrName>
                                        </p:attrNameLst>
                                      </p:cBhvr>
                                      <p:to>
                                        <p:strVal val="visible"/>
                                      </p:to>
                                    </p:set>
                                    <p:animEffect transition="in" filter="blinds(horizontal)">
                                      <p:cBhvr>
                                        <p:cTn id="12" dur="500"/>
                                        <p:tgtEl>
                                          <p:spTgt spid="687107">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87107">
                                            <p:txEl>
                                              <p:pRg st="3" end="3"/>
                                            </p:txEl>
                                          </p:spTgt>
                                        </p:tgtEl>
                                        <p:attrNameLst>
                                          <p:attrName>style.visibility</p:attrName>
                                        </p:attrNameLst>
                                      </p:cBhvr>
                                      <p:to>
                                        <p:strVal val="visible"/>
                                      </p:to>
                                    </p:set>
                                    <p:animEffect transition="in" filter="blinds(horizontal)">
                                      <p:cBhvr>
                                        <p:cTn id="15" dur="500"/>
                                        <p:tgtEl>
                                          <p:spTgt spid="687107">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87107">
                                            <p:txEl>
                                              <p:pRg st="4" end="4"/>
                                            </p:txEl>
                                          </p:spTgt>
                                        </p:tgtEl>
                                        <p:attrNameLst>
                                          <p:attrName>style.visibility</p:attrName>
                                        </p:attrNameLst>
                                      </p:cBhvr>
                                      <p:to>
                                        <p:strVal val="visible"/>
                                      </p:to>
                                    </p:set>
                                    <p:animEffect transition="in" filter="blinds(horizontal)">
                                      <p:cBhvr>
                                        <p:cTn id="18" dur="500"/>
                                        <p:tgtEl>
                                          <p:spTgt spid="68710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87107">
                                            <p:txEl>
                                              <p:pRg st="5" end="5"/>
                                            </p:txEl>
                                          </p:spTgt>
                                        </p:tgtEl>
                                        <p:attrNameLst>
                                          <p:attrName>style.visibility</p:attrName>
                                        </p:attrNameLst>
                                      </p:cBhvr>
                                      <p:to>
                                        <p:strVal val="visible"/>
                                      </p:to>
                                    </p:set>
                                    <p:animEffect transition="in" filter="blinds(horizontal)">
                                      <p:cBhvr>
                                        <p:cTn id="23" dur="500"/>
                                        <p:tgtEl>
                                          <p:spTgt spid="687107">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87107">
                                            <p:txEl>
                                              <p:pRg st="6" end="6"/>
                                            </p:txEl>
                                          </p:spTgt>
                                        </p:tgtEl>
                                        <p:attrNameLst>
                                          <p:attrName>style.visibility</p:attrName>
                                        </p:attrNameLst>
                                      </p:cBhvr>
                                      <p:to>
                                        <p:strVal val="visible"/>
                                      </p:to>
                                    </p:set>
                                    <p:animEffect transition="in" filter="blinds(horizontal)">
                                      <p:cBhvr>
                                        <p:cTn id="28" dur="500"/>
                                        <p:tgtEl>
                                          <p:spTgt spid="687107">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87107">
                                            <p:txEl>
                                              <p:pRg st="7" end="7"/>
                                            </p:txEl>
                                          </p:spTgt>
                                        </p:tgtEl>
                                        <p:attrNameLst>
                                          <p:attrName>style.visibility</p:attrName>
                                        </p:attrNameLst>
                                      </p:cBhvr>
                                      <p:to>
                                        <p:strVal val="visible"/>
                                      </p:to>
                                    </p:set>
                                    <p:animEffect transition="in" filter="blinds(horizontal)">
                                      <p:cBhvr>
                                        <p:cTn id="33" dur="500"/>
                                        <p:tgtEl>
                                          <p:spTgt spid="687107">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687107">
                                            <p:txEl>
                                              <p:pRg st="8" end="8"/>
                                            </p:txEl>
                                          </p:spTgt>
                                        </p:tgtEl>
                                        <p:attrNameLst>
                                          <p:attrName>style.visibility</p:attrName>
                                        </p:attrNameLst>
                                      </p:cBhvr>
                                      <p:to>
                                        <p:strVal val="visible"/>
                                      </p:to>
                                    </p:set>
                                    <p:animEffect transition="in" filter="blinds(horizontal)">
                                      <p:cBhvr>
                                        <p:cTn id="38" dur="500"/>
                                        <p:tgtEl>
                                          <p:spTgt spid="687107">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dissolv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687107">
                                            <p:txEl>
                                              <p:pRg st="12" end="12"/>
                                            </p:txEl>
                                          </p:spTgt>
                                        </p:tgtEl>
                                        <p:attrNameLst>
                                          <p:attrName>style.visibility</p:attrName>
                                        </p:attrNameLst>
                                      </p:cBhvr>
                                      <p:to>
                                        <p:strVal val="visible"/>
                                      </p:to>
                                    </p:set>
                                    <p:animEffect transition="in" filter="blinds(horizontal)">
                                      <p:cBhvr>
                                        <p:cTn id="48" dur="500"/>
                                        <p:tgtEl>
                                          <p:spTgt spid="687107">
                                            <p:txEl>
                                              <p:pRg st="12" end="12"/>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687107">
                                            <p:txEl>
                                              <p:pRg st="13" end="13"/>
                                            </p:txEl>
                                          </p:spTgt>
                                        </p:tgtEl>
                                        <p:attrNameLst>
                                          <p:attrName>style.visibility</p:attrName>
                                        </p:attrNameLst>
                                      </p:cBhvr>
                                      <p:to>
                                        <p:strVal val="visible"/>
                                      </p:to>
                                    </p:set>
                                    <p:animEffect transition="in" filter="blinds(horizontal)">
                                      <p:cBhvr>
                                        <p:cTn id="51" dur="500"/>
                                        <p:tgtEl>
                                          <p:spTgt spid="68710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7" name="Rectangle 3"/>
          <p:cNvSpPr>
            <a:spLocks noGrp="1" noChangeArrowheads="1"/>
          </p:cNvSpPr>
          <p:nvPr>
            <p:ph type="body" idx="1"/>
          </p:nvPr>
        </p:nvSpPr>
        <p:spPr>
          <a:xfrm>
            <a:off x="-125479" y="-46037"/>
            <a:ext cx="9324528" cy="6904037"/>
          </a:xfrm>
          <a:solidFill>
            <a:schemeClr val="tx1"/>
          </a:solidFill>
          <a:ln w="25400">
            <a:noFill/>
          </a:ln>
        </p:spPr>
        <p:txBody>
          <a:bodyPr/>
          <a:lstStyle/>
          <a:p>
            <a:pPr>
              <a:lnSpc>
                <a:spcPct val="80000"/>
              </a:lnSpc>
              <a:buFont typeface="Wingdings" panose="05000000000000000000" pitchFamily="2" charset="2"/>
              <a:buNone/>
              <a:defRPr/>
            </a:pPr>
            <a:r>
              <a:rPr lang="ja-JP" altLang="en-US" sz="1200" dirty="0">
                <a:solidFill>
                  <a:schemeClr val="bg2"/>
                </a:solidFill>
                <a:effectLst/>
              </a:rPr>
              <a:t>　</a:t>
            </a:r>
            <a:endParaRPr lang="en-US" altLang="ja-JP" sz="1200" dirty="0">
              <a:solidFill>
                <a:schemeClr val="bg2"/>
              </a:solidFill>
              <a:effectLst/>
            </a:endParaRPr>
          </a:p>
          <a:p>
            <a:pPr>
              <a:lnSpc>
                <a:spcPct val="80000"/>
              </a:lnSpc>
              <a:buFont typeface="Wingdings" panose="05000000000000000000" pitchFamily="2" charset="2"/>
              <a:buNone/>
              <a:defRPr/>
            </a:pPr>
            <a:r>
              <a:rPr lang="ja-JP" altLang="en-US" sz="2400" dirty="0">
                <a:solidFill>
                  <a:schemeClr val="bg2"/>
                </a:solidFill>
              </a:rPr>
              <a:t>  </a:t>
            </a:r>
            <a:r>
              <a:rPr lang="en-US" altLang="ja-JP" sz="2800" dirty="0">
                <a:solidFill>
                  <a:schemeClr val="bg2"/>
                </a:solidFill>
              </a:rPr>
              <a:t>5</a:t>
            </a:r>
            <a:r>
              <a:rPr lang="en-US" altLang="ja-JP" sz="2800" dirty="0">
                <a:solidFill>
                  <a:schemeClr val="bg2"/>
                </a:solidFill>
                <a:effectLst/>
              </a:rPr>
              <a:t>/11</a:t>
            </a:r>
            <a:r>
              <a:rPr lang="ja-JP" altLang="en-US" sz="2800" dirty="0">
                <a:solidFill>
                  <a:schemeClr val="bg2"/>
                </a:solidFill>
                <a:effectLst/>
              </a:rPr>
              <a:t>　</a:t>
            </a:r>
            <a:r>
              <a:rPr lang="en-US" altLang="ja-JP" sz="2800" dirty="0">
                <a:solidFill>
                  <a:schemeClr val="bg2"/>
                </a:solidFill>
                <a:effectLst/>
              </a:rPr>
              <a:t>TEL</a:t>
            </a:r>
            <a:r>
              <a:rPr lang="ja-JP" altLang="en-US" sz="2800" dirty="0">
                <a:solidFill>
                  <a:schemeClr val="bg2"/>
                </a:solidFill>
                <a:effectLst/>
              </a:rPr>
              <a:t>→</a:t>
            </a:r>
            <a:r>
              <a:rPr lang="en-US" altLang="ja-JP" sz="2800" dirty="0">
                <a:solidFill>
                  <a:schemeClr val="bg2"/>
                </a:solidFill>
                <a:effectLst/>
              </a:rPr>
              <a:t>Pt</a:t>
            </a:r>
            <a:r>
              <a:rPr lang="ja-JP" altLang="en-US" sz="2800" dirty="0">
                <a:solidFill>
                  <a:schemeClr val="bg2"/>
                </a:solidFill>
                <a:effectLst/>
              </a:rPr>
              <a:t>：胃液と痰の検査をするから翌日受診を</a:t>
            </a:r>
            <a:endParaRPr lang="en-US" altLang="ja-JP" sz="2800" dirty="0">
              <a:solidFill>
                <a:schemeClr val="bg2"/>
              </a:solidFill>
              <a:effectLst/>
            </a:endParaRPr>
          </a:p>
          <a:p>
            <a:pPr>
              <a:lnSpc>
                <a:spcPct val="80000"/>
              </a:lnSpc>
              <a:buFont typeface="Wingdings" panose="05000000000000000000" pitchFamily="2" charset="2"/>
              <a:buNone/>
              <a:defRPr/>
            </a:pPr>
            <a:r>
              <a:rPr lang="en-US" altLang="ja-JP" sz="2800" dirty="0">
                <a:solidFill>
                  <a:schemeClr val="bg2"/>
                </a:solidFill>
              </a:rPr>
              <a:t>  5/12</a:t>
            </a:r>
            <a:r>
              <a:rPr lang="ja-JP" altLang="en-US" sz="2800" dirty="0">
                <a:solidFill>
                  <a:schemeClr val="bg2"/>
                </a:solidFill>
              </a:rPr>
              <a:t>　内科外来受診</a:t>
            </a:r>
            <a:endParaRPr lang="en-US" altLang="ja-JP" sz="2800" dirty="0">
              <a:solidFill>
                <a:schemeClr val="bg2"/>
              </a:solidFill>
            </a:endParaRPr>
          </a:p>
          <a:p>
            <a:pPr>
              <a:lnSpc>
                <a:spcPct val="80000"/>
              </a:lnSpc>
              <a:buFont typeface="Wingdings" panose="05000000000000000000" pitchFamily="2" charset="2"/>
              <a:buNone/>
              <a:defRPr/>
            </a:pPr>
            <a:endParaRPr lang="en-US" altLang="ja-JP" sz="2400" dirty="0">
              <a:solidFill>
                <a:schemeClr val="bg2"/>
              </a:solidFill>
              <a:effectLst/>
            </a:endParaRPr>
          </a:p>
          <a:p>
            <a:pPr>
              <a:lnSpc>
                <a:spcPct val="80000"/>
              </a:lnSpc>
              <a:buFont typeface="Wingdings" panose="05000000000000000000" pitchFamily="2" charset="2"/>
              <a:buNone/>
              <a:defRPr/>
            </a:pPr>
            <a:endParaRPr lang="en-US" altLang="ja-JP" sz="2400" dirty="0">
              <a:solidFill>
                <a:schemeClr val="bg2"/>
              </a:solidFill>
            </a:endParaRPr>
          </a:p>
          <a:p>
            <a:pPr>
              <a:lnSpc>
                <a:spcPct val="80000"/>
              </a:lnSpc>
              <a:buFont typeface="Wingdings" panose="05000000000000000000" pitchFamily="2" charset="2"/>
              <a:buNone/>
              <a:defRPr/>
            </a:pPr>
            <a:endParaRPr lang="en-US" altLang="ja-JP" sz="2400" dirty="0">
              <a:solidFill>
                <a:schemeClr val="bg2"/>
              </a:solidFill>
              <a:effectLst/>
            </a:endParaRPr>
          </a:p>
          <a:p>
            <a:pPr>
              <a:lnSpc>
                <a:spcPct val="80000"/>
              </a:lnSpc>
              <a:buFont typeface="Wingdings" panose="05000000000000000000" pitchFamily="2" charset="2"/>
              <a:buNone/>
              <a:defRPr/>
            </a:pPr>
            <a:r>
              <a:rPr lang="ja-JP" altLang="en-US" sz="2400" dirty="0">
                <a:solidFill>
                  <a:schemeClr val="bg2"/>
                </a:solidFill>
              </a:rPr>
              <a:t> </a:t>
            </a:r>
            <a:endParaRPr lang="en-US" altLang="ja-JP" sz="2400" dirty="0">
              <a:solidFill>
                <a:schemeClr val="bg2"/>
              </a:solidFill>
            </a:endParaRPr>
          </a:p>
          <a:p>
            <a:pPr>
              <a:lnSpc>
                <a:spcPct val="80000"/>
              </a:lnSpc>
              <a:buFont typeface="Wingdings" panose="05000000000000000000" pitchFamily="2" charset="2"/>
              <a:buNone/>
              <a:defRPr/>
            </a:pPr>
            <a:r>
              <a:rPr lang="ja-JP" altLang="en-US" sz="2800" dirty="0">
                <a:solidFill>
                  <a:schemeClr val="bg2"/>
                </a:solidFill>
              </a:rPr>
              <a:t> ⇒ 結核</a:t>
            </a:r>
            <a:r>
              <a:rPr lang="en-US" altLang="ja-JP" sz="2800" dirty="0">
                <a:solidFill>
                  <a:schemeClr val="bg2"/>
                </a:solidFill>
              </a:rPr>
              <a:t>PCR</a:t>
            </a:r>
            <a:r>
              <a:rPr lang="ja-JP" altLang="en-US" sz="2800" dirty="0">
                <a:solidFill>
                  <a:schemeClr val="bg2"/>
                </a:solidFill>
              </a:rPr>
              <a:t>・喀痰培養 実施　</a:t>
            </a:r>
            <a:r>
              <a:rPr lang="en-US" altLang="ja-JP" sz="2800" dirty="0">
                <a:solidFill>
                  <a:schemeClr val="bg2"/>
                </a:solidFill>
              </a:rPr>
              <a:t>SBT/ABPC</a:t>
            </a:r>
            <a:r>
              <a:rPr lang="ja-JP" altLang="en-US" sz="2800" dirty="0">
                <a:solidFill>
                  <a:schemeClr val="bg2"/>
                </a:solidFill>
              </a:rPr>
              <a:t>追加</a:t>
            </a:r>
            <a:endParaRPr lang="en-US" altLang="ja-JP" sz="2800" dirty="0">
              <a:solidFill>
                <a:schemeClr val="bg2"/>
              </a:solidFill>
            </a:endParaRPr>
          </a:p>
          <a:p>
            <a:pPr>
              <a:lnSpc>
                <a:spcPct val="80000"/>
              </a:lnSpc>
              <a:buFont typeface="Wingdings" panose="05000000000000000000" pitchFamily="2" charset="2"/>
              <a:buNone/>
              <a:defRPr/>
            </a:pPr>
            <a:r>
              <a:rPr lang="ja-JP" altLang="en-US" sz="2800" dirty="0">
                <a:solidFill>
                  <a:schemeClr val="bg2"/>
                </a:solidFill>
              </a:rPr>
              <a:t>　　</a:t>
            </a:r>
            <a:r>
              <a:rPr lang="ja-JP" altLang="en-US" sz="2800" dirty="0">
                <a:solidFill>
                  <a:srgbClr val="C00000"/>
                </a:solidFill>
              </a:rPr>
              <a:t>薬剤</a:t>
            </a:r>
            <a:r>
              <a:rPr lang="en-US" altLang="ja-JP" sz="2800" dirty="0">
                <a:solidFill>
                  <a:srgbClr val="C00000"/>
                </a:solidFill>
              </a:rPr>
              <a:t>A</a:t>
            </a:r>
            <a:r>
              <a:rPr lang="ja-JP" altLang="en-US" sz="2800" dirty="0">
                <a:solidFill>
                  <a:srgbClr val="C00000"/>
                </a:solidFill>
              </a:rPr>
              <a:t>中止がベター</a:t>
            </a:r>
            <a:endParaRPr lang="en-US" altLang="ja-JP" sz="2800" dirty="0">
              <a:solidFill>
                <a:srgbClr val="C00000"/>
              </a:solidFill>
            </a:endParaRPr>
          </a:p>
          <a:p>
            <a:pPr>
              <a:lnSpc>
                <a:spcPct val="80000"/>
              </a:lnSpc>
              <a:buFont typeface="Wingdings" panose="05000000000000000000" pitchFamily="2" charset="2"/>
              <a:buNone/>
              <a:defRPr/>
            </a:pPr>
            <a:r>
              <a:rPr lang="ja-JP" altLang="en-US" sz="2800" dirty="0">
                <a:solidFill>
                  <a:schemeClr val="bg2"/>
                </a:solidFill>
              </a:rPr>
              <a:t>　</a:t>
            </a:r>
            <a:r>
              <a:rPr lang="ja-JP" altLang="en-US" sz="2800" dirty="0">
                <a:solidFill>
                  <a:srgbClr val="C00000"/>
                </a:solidFill>
              </a:rPr>
              <a:t>　　　　咳は余りでず，呼吸困難感（－）</a:t>
            </a:r>
            <a:r>
              <a:rPr lang="ja-JP" altLang="en-US" sz="2800" dirty="0">
                <a:solidFill>
                  <a:srgbClr val="FF0000"/>
                </a:solidFill>
              </a:rPr>
              <a:t>　</a:t>
            </a:r>
            <a:endParaRPr lang="en-US" altLang="ja-JP" sz="2800" dirty="0">
              <a:solidFill>
                <a:srgbClr val="FF0000"/>
              </a:solidFill>
            </a:endParaRPr>
          </a:p>
          <a:p>
            <a:pPr>
              <a:lnSpc>
                <a:spcPct val="80000"/>
              </a:lnSpc>
              <a:buFont typeface="Wingdings" panose="05000000000000000000" pitchFamily="2" charset="2"/>
              <a:buNone/>
              <a:defRPr/>
            </a:pPr>
            <a:r>
              <a:rPr lang="ja-JP" altLang="en-US" sz="2800" dirty="0">
                <a:solidFill>
                  <a:schemeClr val="bg2"/>
                </a:solidFill>
              </a:rPr>
              <a:t>　内科医 → 整形外科医：診察依頼状</a:t>
            </a:r>
            <a:endParaRPr lang="en-US" altLang="ja-JP" sz="2800" dirty="0">
              <a:solidFill>
                <a:schemeClr val="bg2"/>
              </a:solidFill>
            </a:endParaRPr>
          </a:p>
          <a:p>
            <a:pPr>
              <a:lnSpc>
                <a:spcPct val="80000"/>
              </a:lnSpc>
              <a:buFont typeface="Wingdings" panose="05000000000000000000" pitchFamily="2" charset="2"/>
              <a:buNone/>
              <a:defRPr/>
            </a:pPr>
            <a:endParaRPr lang="en-US" altLang="ja-JP" sz="2400" dirty="0">
              <a:solidFill>
                <a:schemeClr val="bg2"/>
              </a:solidFill>
            </a:endParaRPr>
          </a:p>
          <a:p>
            <a:pPr>
              <a:lnSpc>
                <a:spcPct val="80000"/>
              </a:lnSpc>
              <a:buFont typeface="Wingdings" panose="05000000000000000000" pitchFamily="2" charset="2"/>
              <a:buNone/>
              <a:defRPr/>
            </a:pPr>
            <a:endParaRPr lang="en-US" altLang="ja-JP" sz="2400" dirty="0">
              <a:solidFill>
                <a:schemeClr val="bg2"/>
              </a:solidFill>
            </a:endParaRPr>
          </a:p>
          <a:p>
            <a:pPr>
              <a:lnSpc>
                <a:spcPct val="80000"/>
              </a:lnSpc>
              <a:buFont typeface="Wingdings" panose="05000000000000000000" pitchFamily="2" charset="2"/>
              <a:buNone/>
              <a:defRPr/>
            </a:pPr>
            <a:endParaRPr lang="en-US" altLang="ja-JP" sz="2400" dirty="0">
              <a:solidFill>
                <a:schemeClr val="bg2"/>
              </a:solidFill>
            </a:endParaRPr>
          </a:p>
          <a:p>
            <a:pPr>
              <a:lnSpc>
                <a:spcPct val="80000"/>
              </a:lnSpc>
              <a:buFont typeface="Wingdings" panose="05000000000000000000" pitchFamily="2" charset="2"/>
              <a:buNone/>
              <a:defRPr/>
            </a:pPr>
            <a:endParaRPr lang="en-US" altLang="ja-JP" sz="2400" dirty="0">
              <a:solidFill>
                <a:schemeClr val="bg2"/>
              </a:solidFill>
            </a:endParaRPr>
          </a:p>
          <a:p>
            <a:pPr>
              <a:lnSpc>
                <a:spcPct val="80000"/>
              </a:lnSpc>
              <a:buFont typeface="Wingdings" panose="05000000000000000000" pitchFamily="2" charset="2"/>
              <a:buNone/>
              <a:defRPr/>
            </a:pPr>
            <a:endParaRPr lang="en-US" altLang="ja-JP" sz="2400" dirty="0">
              <a:solidFill>
                <a:schemeClr val="bg2"/>
              </a:solidFill>
            </a:endParaRPr>
          </a:p>
          <a:p>
            <a:pPr>
              <a:lnSpc>
                <a:spcPct val="80000"/>
              </a:lnSpc>
              <a:buFont typeface="Wingdings" panose="05000000000000000000" pitchFamily="2" charset="2"/>
              <a:buNone/>
              <a:defRPr/>
            </a:pPr>
            <a:r>
              <a:rPr lang="ja-JP" altLang="en-US" sz="2400" dirty="0">
                <a:solidFill>
                  <a:schemeClr val="bg2"/>
                </a:solidFill>
              </a:rPr>
              <a:t>　　　</a:t>
            </a:r>
            <a:endParaRPr lang="en-US" altLang="ja-JP" sz="2400" dirty="0">
              <a:solidFill>
                <a:schemeClr val="bg2"/>
              </a:solidFill>
            </a:endParaRPr>
          </a:p>
          <a:p>
            <a:pPr>
              <a:lnSpc>
                <a:spcPct val="80000"/>
              </a:lnSpc>
              <a:buFont typeface="Wingdings" panose="05000000000000000000" pitchFamily="2" charset="2"/>
              <a:buNone/>
              <a:defRPr/>
            </a:pPr>
            <a:r>
              <a:rPr lang="ja-JP" altLang="en-US" sz="2400" dirty="0">
                <a:solidFill>
                  <a:schemeClr val="bg2"/>
                </a:solidFill>
              </a:rPr>
              <a:t>　　　</a:t>
            </a:r>
            <a:endParaRPr lang="en-US" altLang="ja-JP" sz="2400" dirty="0">
              <a:solidFill>
                <a:schemeClr val="bg2"/>
              </a:solidFill>
              <a:effectLst/>
            </a:endParaRPr>
          </a:p>
        </p:txBody>
      </p:sp>
      <p:sp>
        <p:nvSpPr>
          <p:cNvPr id="8" name="正方形/長方形 7"/>
          <p:cNvSpPr/>
          <p:nvPr/>
        </p:nvSpPr>
        <p:spPr>
          <a:xfrm>
            <a:off x="3770313" y="6178550"/>
            <a:ext cx="2087562" cy="503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ltLang="ja-JP" sz="2400" dirty="0">
              <a:solidFill>
                <a:srgbClr val="FF0000"/>
              </a:solidFill>
            </a:endParaRPr>
          </a:p>
        </p:txBody>
      </p:sp>
      <p:sp>
        <p:nvSpPr>
          <p:cNvPr id="10" name="正方形/長方形 9"/>
          <p:cNvSpPr/>
          <p:nvPr/>
        </p:nvSpPr>
        <p:spPr>
          <a:xfrm>
            <a:off x="1116013" y="2490788"/>
            <a:ext cx="2859087" cy="503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eaLnBrk="1" hangingPunct="1">
              <a:buFont typeface="Wingdings" panose="05000000000000000000" pitchFamily="2" charset="2"/>
              <a:buNone/>
              <a:defRPr/>
            </a:pPr>
            <a:endParaRPr lang="en-US" altLang="ja-JP" sz="2400" dirty="0">
              <a:solidFill>
                <a:schemeClr val="bg2"/>
              </a:solidFill>
            </a:endParaRPr>
          </a:p>
        </p:txBody>
      </p:sp>
      <p:sp>
        <p:nvSpPr>
          <p:cNvPr id="11" name="正方形/長方形 10"/>
          <p:cNvSpPr/>
          <p:nvPr/>
        </p:nvSpPr>
        <p:spPr>
          <a:xfrm>
            <a:off x="3111500" y="6580188"/>
            <a:ext cx="2859088" cy="382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eaLnBrk="1" hangingPunct="1">
              <a:buFont typeface="Wingdings" panose="05000000000000000000" pitchFamily="2" charset="2"/>
              <a:buNone/>
              <a:defRPr/>
            </a:pPr>
            <a:endParaRPr lang="en-US" altLang="ja-JP" sz="2400" dirty="0">
              <a:solidFill>
                <a:schemeClr val="bg2"/>
              </a:solidFill>
            </a:endParaRPr>
          </a:p>
        </p:txBody>
      </p:sp>
      <p:sp>
        <p:nvSpPr>
          <p:cNvPr id="33" name="正方形/長方形 32"/>
          <p:cNvSpPr/>
          <p:nvPr/>
        </p:nvSpPr>
        <p:spPr>
          <a:xfrm>
            <a:off x="5675313" y="6688138"/>
            <a:ext cx="1450975" cy="871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eaLnBrk="1" hangingPunct="1">
              <a:buFont typeface="Wingdings" panose="05000000000000000000" pitchFamily="2" charset="2"/>
              <a:buNone/>
              <a:defRPr/>
            </a:pPr>
            <a:endParaRPr lang="en-US" altLang="ja-JP" sz="2400" dirty="0">
              <a:solidFill>
                <a:schemeClr val="bg2"/>
              </a:solidFill>
            </a:endParaRPr>
          </a:p>
        </p:txBody>
      </p:sp>
      <p:sp>
        <p:nvSpPr>
          <p:cNvPr id="25" name="正方形/長方形 24"/>
          <p:cNvSpPr/>
          <p:nvPr/>
        </p:nvSpPr>
        <p:spPr>
          <a:xfrm>
            <a:off x="5099050" y="6443663"/>
            <a:ext cx="1849438"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1200"/>
              </a:spcBef>
              <a:spcAft>
                <a:spcPts val="600"/>
              </a:spcAft>
              <a:buFont typeface="Wingdings" panose="05000000000000000000" pitchFamily="2" charset="2"/>
              <a:buNone/>
              <a:defRPr/>
            </a:pPr>
            <a:endParaRPr lang="en-US" altLang="ja-JP" sz="2400" dirty="0">
              <a:solidFill>
                <a:schemeClr val="bg2"/>
              </a:solidFill>
            </a:endParaRPr>
          </a:p>
        </p:txBody>
      </p:sp>
      <p:sp>
        <p:nvSpPr>
          <p:cNvPr id="21" name="正方形/長方形 20"/>
          <p:cNvSpPr/>
          <p:nvPr/>
        </p:nvSpPr>
        <p:spPr>
          <a:xfrm>
            <a:off x="5557838" y="6594475"/>
            <a:ext cx="3454400" cy="295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ja-JP" altLang="en-US" dirty="0">
                <a:solidFill>
                  <a:schemeClr val="bg2">
                    <a:lumMod val="50000"/>
                    <a:lumOff val="50000"/>
                  </a:schemeClr>
                </a:solidFill>
              </a:rPr>
              <a:t>仁邦法律事務所 桑原博道</a:t>
            </a:r>
          </a:p>
        </p:txBody>
      </p:sp>
      <p:sp>
        <p:nvSpPr>
          <p:cNvPr id="12" name="正方形/長方形 11"/>
          <p:cNvSpPr/>
          <p:nvPr/>
        </p:nvSpPr>
        <p:spPr bwMode="auto">
          <a:xfrm>
            <a:off x="499009" y="1023838"/>
            <a:ext cx="8064896" cy="1462664"/>
          </a:xfrm>
          <a:prstGeom prst="rect">
            <a:avLst/>
          </a:prstGeom>
          <a:noFill/>
          <a:ln w="38100">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nSpc>
                <a:spcPct val="80000"/>
              </a:lnSpc>
              <a:buFont typeface="Wingdings" panose="05000000000000000000" pitchFamily="2" charset="2"/>
              <a:buNone/>
              <a:defRPr/>
            </a:pPr>
            <a:r>
              <a:rPr lang="ja-JP" altLang="en-US" sz="2000" dirty="0">
                <a:solidFill>
                  <a:schemeClr val="bg2"/>
                </a:solidFill>
              </a:rPr>
              <a:t> </a:t>
            </a:r>
            <a:r>
              <a:rPr lang="ja-JP" altLang="en-US" sz="2800" dirty="0">
                <a:solidFill>
                  <a:schemeClr val="bg1"/>
                </a:solidFill>
              </a:rPr>
              <a:t>胸部聴診）ラ音（－）</a:t>
            </a:r>
            <a:endParaRPr lang="en-US" altLang="ja-JP" sz="2800" dirty="0">
              <a:solidFill>
                <a:schemeClr val="bg1"/>
              </a:solidFill>
            </a:endParaRPr>
          </a:p>
          <a:p>
            <a:pPr>
              <a:lnSpc>
                <a:spcPct val="80000"/>
              </a:lnSpc>
              <a:buFont typeface="Wingdings" panose="05000000000000000000" pitchFamily="2" charset="2"/>
              <a:buNone/>
              <a:defRPr/>
            </a:pPr>
            <a:r>
              <a:rPr lang="en-US" altLang="ja-JP" sz="2800" dirty="0">
                <a:solidFill>
                  <a:schemeClr val="bg1"/>
                </a:solidFill>
              </a:rPr>
              <a:t> V/S</a:t>
            </a:r>
            <a:r>
              <a:rPr lang="ja-JP" altLang="en-US" sz="2800" dirty="0">
                <a:solidFill>
                  <a:schemeClr val="bg1"/>
                </a:solidFill>
              </a:rPr>
              <a:t>）</a:t>
            </a:r>
            <a:r>
              <a:rPr lang="en-US" altLang="ja-JP" sz="2800" dirty="0">
                <a:solidFill>
                  <a:schemeClr val="bg1"/>
                </a:solidFill>
              </a:rPr>
              <a:t>BP124/49</a:t>
            </a:r>
            <a:r>
              <a:rPr lang="ja-JP" altLang="en-US" sz="2800" dirty="0" err="1">
                <a:solidFill>
                  <a:schemeClr val="bg1"/>
                </a:solidFill>
              </a:rPr>
              <a:t>，</a:t>
            </a:r>
            <a:r>
              <a:rPr lang="en-US" altLang="ja-JP" sz="2800" dirty="0">
                <a:solidFill>
                  <a:schemeClr val="bg1"/>
                </a:solidFill>
              </a:rPr>
              <a:t>P63</a:t>
            </a:r>
            <a:r>
              <a:rPr lang="ja-JP" altLang="en-US" sz="2800" dirty="0" err="1">
                <a:solidFill>
                  <a:schemeClr val="bg1"/>
                </a:solidFill>
              </a:rPr>
              <a:t>，</a:t>
            </a:r>
            <a:r>
              <a:rPr lang="en-US" altLang="ja-JP" sz="2800" dirty="0">
                <a:solidFill>
                  <a:schemeClr val="bg1"/>
                </a:solidFill>
              </a:rPr>
              <a:t>BT37.0</a:t>
            </a:r>
            <a:r>
              <a:rPr lang="ja-JP" altLang="en-US" sz="2800" dirty="0" err="1">
                <a:solidFill>
                  <a:schemeClr val="bg1"/>
                </a:solidFill>
              </a:rPr>
              <a:t>，</a:t>
            </a:r>
            <a:r>
              <a:rPr lang="en-US" altLang="ja-JP" sz="2800" dirty="0">
                <a:solidFill>
                  <a:schemeClr val="bg1"/>
                </a:solidFill>
              </a:rPr>
              <a:t>SpO</a:t>
            </a:r>
            <a:r>
              <a:rPr lang="en-US" altLang="ja-JP" sz="2800" baseline="-25000" dirty="0">
                <a:solidFill>
                  <a:schemeClr val="bg1"/>
                </a:solidFill>
              </a:rPr>
              <a:t>2</a:t>
            </a:r>
            <a:r>
              <a:rPr lang="en-US" altLang="ja-JP" sz="2800" dirty="0">
                <a:solidFill>
                  <a:schemeClr val="bg1"/>
                </a:solidFill>
              </a:rPr>
              <a:t>96</a:t>
            </a:r>
            <a:r>
              <a:rPr lang="ja-JP" altLang="en-US" sz="2800" dirty="0">
                <a:solidFill>
                  <a:schemeClr val="bg1"/>
                </a:solidFill>
              </a:rPr>
              <a:t>　</a:t>
            </a:r>
            <a:endParaRPr lang="en-US" altLang="ja-JP" sz="2800" dirty="0">
              <a:solidFill>
                <a:schemeClr val="bg1"/>
              </a:solidFill>
            </a:endParaRPr>
          </a:p>
          <a:p>
            <a:pPr>
              <a:lnSpc>
                <a:spcPct val="80000"/>
              </a:lnSpc>
              <a:buFont typeface="Wingdings" panose="05000000000000000000" pitchFamily="2" charset="2"/>
              <a:buNone/>
              <a:defRPr/>
            </a:pPr>
            <a:r>
              <a:rPr lang="en-US" altLang="ja-JP" sz="2800" dirty="0">
                <a:solidFill>
                  <a:schemeClr val="bg1"/>
                </a:solidFill>
              </a:rPr>
              <a:t> L/D</a:t>
            </a:r>
            <a:r>
              <a:rPr lang="ja-JP" altLang="en-US" sz="2800" dirty="0">
                <a:solidFill>
                  <a:schemeClr val="bg1"/>
                </a:solidFill>
              </a:rPr>
              <a:t>）</a:t>
            </a:r>
            <a:r>
              <a:rPr lang="en-US" altLang="ja-JP" sz="2800" dirty="0">
                <a:solidFill>
                  <a:schemeClr val="bg1"/>
                </a:solidFill>
              </a:rPr>
              <a:t>WBC</a:t>
            </a:r>
            <a:r>
              <a:rPr lang="en-US" altLang="ja-JP" sz="2800" dirty="0">
                <a:solidFill>
                  <a:srgbClr val="C00000"/>
                </a:solidFill>
              </a:rPr>
              <a:t>12110</a:t>
            </a:r>
            <a:r>
              <a:rPr lang="ja-JP" altLang="en-US" sz="2800" dirty="0" err="1">
                <a:solidFill>
                  <a:schemeClr val="bg1"/>
                </a:solidFill>
              </a:rPr>
              <a:t>，</a:t>
            </a:r>
            <a:r>
              <a:rPr lang="en-US" altLang="ja-JP" sz="2800" dirty="0">
                <a:solidFill>
                  <a:schemeClr val="bg1"/>
                </a:solidFill>
              </a:rPr>
              <a:t>CRP</a:t>
            </a:r>
            <a:r>
              <a:rPr lang="en-US" altLang="ja-JP" sz="2800" dirty="0">
                <a:solidFill>
                  <a:srgbClr val="C00000"/>
                </a:solidFill>
              </a:rPr>
              <a:t>19.3</a:t>
            </a:r>
            <a:r>
              <a:rPr lang="ja-JP" altLang="en-US" sz="2800" dirty="0" err="1">
                <a:solidFill>
                  <a:schemeClr val="bg1"/>
                </a:solidFill>
              </a:rPr>
              <a:t>，</a:t>
            </a:r>
            <a:r>
              <a:rPr lang="en-US" altLang="ja-JP" sz="2800" dirty="0">
                <a:solidFill>
                  <a:schemeClr val="bg1"/>
                </a:solidFill>
              </a:rPr>
              <a:t>BUN</a:t>
            </a:r>
            <a:r>
              <a:rPr lang="en-US" altLang="ja-JP" sz="2800" dirty="0">
                <a:solidFill>
                  <a:srgbClr val="C00000"/>
                </a:solidFill>
              </a:rPr>
              <a:t>32.5</a:t>
            </a:r>
            <a:r>
              <a:rPr lang="ja-JP" altLang="en-US" sz="2800" dirty="0" err="1">
                <a:solidFill>
                  <a:schemeClr val="bg1"/>
                </a:solidFill>
              </a:rPr>
              <a:t>，</a:t>
            </a:r>
            <a:r>
              <a:rPr lang="en-US" altLang="ja-JP" sz="2800" dirty="0" err="1">
                <a:solidFill>
                  <a:schemeClr val="bg1"/>
                </a:solidFill>
              </a:rPr>
              <a:t>Cre</a:t>
            </a:r>
            <a:r>
              <a:rPr lang="en-US" altLang="ja-JP" sz="2800" dirty="0">
                <a:solidFill>
                  <a:schemeClr val="bg1"/>
                </a:solidFill>
              </a:rPr>
              <a:t> </a:t>
            </a:r>
            <a:r>
              <a:rPr lang="en-US" altLang="ja-JP" sz="2800" dirty="0">
                <a:solidFill>
                  <a:srgbClr val="C00000"/>
                </a:solidFill>
              </a:rPr>
              <a:t>1.4</a:t>
            </a:r>
            <a:r>
              <a:rPr lang="ja-JP" altLang="en-US" sz="2800" dirty="0">
                <a:solidFill>
                  <a:srgbClr val="C00000"/>
                </a:solidFill>
              </a:rPr>
              <a:t>０</a:t>
            </a:r>
            <a:endParaRPr lang="en-US" altLang="ja-JP" sz="2800" dirty="0">
              <a:solidFill>
                <a:srgbClr val="C00000"/>
              </a:solidFill>
            </a:endParaRPr>
          </a:p>
          <a:p>
            <a:pPr>
              <a:lnSpc>
                <a:spcPct val="80000"/>
              </a:lnSpc>
              <a:buFont typeface="Wingdings" panose="05000000000000000000" pitchFamily="2" charset="2"/>
              <a:buNone/>
              <a:defRPr/>
            </a:pPr>
            <a:r>
              <a:rPr lang="en-US" altLang="ja-JP" sz="2800" dirty="0">
                <a:solidFill>
                  <a:schemeClr val="bg1"/>
                </a:solidFill>
              </a:rPr>
              <a:t> X-p</a:t>
            </a:r>
            <a:r>
              <a:rPr lang="ja-JP" altLang="en-US" sz="2800" dirty="0">
                <a:solidFill>
                  <a:schemeClr val="bg1"/>
                </a:solidFill>
              </a:rPr>
              <a:t>）右中肺野陰影↑　</a:t>
            </a:r>
            <a:r>
              <a:rPr lang="en-US" altLang="ja-JP" sz="2800" dirty="0">
                <a:solidFill>
                  <a:schemeClr val="bg1"/>
                </a:solidFill>
              </a:rPr>
              <a:t>CT</a:t>
            </a:r>
            <a:r>
              <a:rPr lang="ja-JP" altLang="en-US" sz="2800" dirty="0">
                <a:solidFill>
                  <a:schemeClr val="bg1"/>
                </a:solidFill>
              </a:rPr>
              <a:t>）浸潤影・スリガラス状陰影</a:t>
            </a:r>
            <a:endParaRPr kumimoji="1" lang="ja-JP" altLang="en-US" sz="3200" dirty="0">
              <a:solidFill>
                <a:schemeClr val="bg1"/>
              </a:solidFill>
              <a:latin typeface="Segoe" pitchFamily="34" charset="0"/>
            </a:endParaRPr>
          </a:p>
        </p:txBody>
      </p:sp>
      <p:sp>
        <p:nvSpPr>
          <p:cNvPr id="14" name="正方形/長方形 13"/>
          <p:cNvSpPr/>
          <p:nvPr/>
        </p:nvSpPr>
        <p:spPr bwMode="auto">
          <a:xfrm>
            <a:off x="504337" y="4185270"/>
            <a:ext cx="8064896" cy="2262361"/>
          </a:xfrm>
          <a:prstGeom prst="rect">
            <a:avLst/>
          </a:prstGeom>
          <a:noFill/>
          <a:ln w="38100">
            <a:solidFill>
              <a:srgbClr val="92D05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b" anchorCtr="0" compatLnSpc="1">
            <a:prstTxWarp prst="textNoShape">
              <a:avLst/>
            </a:prstTxWarp>
          </a:bodyPr>
          <a:lstStyle/>
          <a:p>
            <a:pPr>
              <a:lnSpc>
                <a:spcPct val="80000"/>
              </a:lnSpc>
              <a:buFont typeface="Wingdings" panose="05000000000000000000" pitchFamily="2" charset="2"/>
              <a:buNone/>
              <a:defRPr/>
            </a:pPr>
            <a:r>
              <a:rPr lang="ja-JP" altLang="en-US" sz="2400" dirty="0">
                <a:solidFill>
                  <a:schemeClr val="bg1"/>
                </a:solidFill>
              </a:rPr>
              <a:t> </a:t>
            </a:r>
            <a:r>
              <a:rPr lang="en-US" altLang="ja-JP" sz="2800" dirty="0">
                <a:solidFill>
                  <a:schemeClr val="bg1"/>
                </a:solidFill>
              </a:rPr>
              <a:t>〔</a:t>
            </a:r>
            <a:r>
              <a:rPr lang="ja-JP" altLang="en-US" sz="2800" dirty="0">
                <a:solidFill>
                  <a:schemeClr val="bg1"/>
                </a:solidFill>
              </a:rPr>
              <a:t>当科診断</a:t>
            </a:r>
            <a:r>
              <a:rPr lang="en-US" altLang="ja-JP" sz="2800" dirty="0">
                <a:solidFill>
                  <a:schemeClr val="bg1"/>
                </a:solidFill>
              </a:rPr>
              <a:t>〕 </a:t>
            </a:r>
            <a:r>
              <a:rPr lang="ja-JP" altLang="en-US" sz="2800" dirty="0">
                <a:solidFill>
                  <a:schemeClr val="bg1"/>
                </a:solidFill>
              </a:rPr>
              <a:t>肺炎（結核疑い），糖尿病，</a:t>
            </a:r>
            <a:r>
              <a:rPr lang="ja-JP" altLang="en-US" sz="2800" dirty="0">
                <a:solidFill>
                  <a:srgbClr val="C00000"/>
                </a:solidFill>
              </a:rPr>
              <a:t>リウマチ</a:t>
            </a:r>
            <a:endParaRPr lang="en-US" altLang="ja-JP" sz="2800" dirty="0">
              <a:solidFill>
                <a:srgbClr val="C00000"/>
              </a:solidFill>
            </a:endParaRPr>
          </a:p>
          <a:p>
            <a:pPr>
              <a:lnSpc>
                <a:spcPct val="80000"/>
              </a:lnSpc>
              <a:buFont typeface="Wingdings" panose="05000000000000000000" pitchFamily="2" charset="2"/>
              <a:buNone/>
              <a:defRPr/>
            </a:pPr>
            <a:r>
              <a:rPr lang="en-US" altLang="ja-JP" sz="2800" dirty="0">
                <a:solidFill>
                  <a:schemeClr val="bg1"/>
                </a:solidFill>
              </a:rPr>
              <a:t> 〔</a:t>
            </a:r>
            <a:r>
              <a:rPr lang="ja-JP" altLang="en-US" sz="2800" dirty="0">
                <a:solidFill>
                  <a:schemeClr val="bg1"/>
                </a:solidFill>
              </a:rPr>
              <a:t>特に診て欲しい点</a:t>
            </a:r>
            <a:r>
              <a:rPr lang="en-US" altLang="ja-JP" sz="2800" dirty="0">
                <a:solidFill>
                  <a:schemeClr val="bg1"/>
                </a:solidFill>
              </a:rPr>
              <a:t>〕 </a:t>
            </a:r>
            <a:r>
              <a:rPr lang="ja-JP" altLang="en-US" sz="2800" dirty="0">
                <a:solidFill>
                  <a:srgbClr val="C00000"/>
                </a:solidFill>
              </a:rPr>
              <a:t>リウマチ</a:t>
            </a:r>
            <a:r>
              <a:rPr lang="ja-JP" altLang="en-US" sz="2800" dirty="0">
                <a:solidFill>
                  <a:schemeClr val="bg1"/>
                </a:solidFill>
              </a:rPr>
              <a:t>につきまして</a:t>
            </a:r>
            <a:endParaRPr lang="en-US" altLang="ja-JP" sz="2800" dirty="0">
              <a:solidFill>
                <a:schemeClr val="bg1"/>
              </a:solidFill>
            </a:endParaRPr>
          </a:p>
          <a:p>
            <a:pPr marL="177800" indent="-177800">
              <a:lnSpc>
                <a:spcPct val="80000"/>
              </a:lnSpc>
              <a:buFont typeface="Wingdings" panose="05000000000000000000" pitchFamily="2" charset="2"/>
              <a:buNone/>
              <a:defRPr/>
            </a:pPr>
            <a:r>
              <a:rPr kumimoji="1" lang="en-US" altLang="ja-JP" sz="2800" dirty="0">
                <a:solidFill>
                  <a:schemeClr val="bg1"/>
                </a:solidFill>
                <a:latin typeface="Segoe" pitchFamily="34" charset="0"/>
              </a:rPr>
              <a:t> 〔</a:t>
            </a:r>
            <a:r>
              <a:rPr kumimoji="1" lang="ja-JP" altLang="en-US" sz="2800" dirty="0">
                <a:solidFill>
                  <a:schemeClr val="bg1"/>
                </a:solidFill>
                <a:latin typeface="Segoe" pitchFamily="34" charset="0"/>
              </a:rPr>
              <a:t>病　状</a:t>
            </a:r>
            <a:r>
              <a:rPr kumimoji="1" lang="en-US" altLang="ja-JP" sz="2800" dirty="0">
                <a:solidFill>
                  <a:schemeClr val="bg1"/>
                </a:solidFill>
                <a:latin typeface="Segoe" pitchFamily="34" charset="0"/>
              </a:rPr>
              <a:t>〕 </a:t>
            </a:r>
            <a:r>
              <a:rPr kumimoji="1" lang="ja-JP" altLang="en-US" sz="2800" dirty="0">
                <a:solidFill>
                  <a:srgbClr val="C00000"/>
                </a:solidFill>
                <a:latin typeface="Segoe" pitchFamily="34" charset="0"/>
              </a:rPr>
              <a:t>リウマチ</a:t>
            </a:r>
            <a:r>
              <a:rPr kumimoji="1" lang="ja-JP" altLang="en-US" sz="2800" dirty="0">
                <a:solidFill>
                  <a:schemeClr val="bg1"/>
                </a:solidFill>
                <a:latin typeface="Segoe" pitchFamily="34" charset="0"/>
              </a:rPr>
              <a:t>によるものか右肩・左肩に</a:t>
            </a:r>
            <a:r>
              <a:rPr kumimoji="1" lang="ja-JP" altLang="en-US" sz="2800" dirty="0">
                <a:solidFill>
                  <a:srgbClr val="C00000"/>
                </a:solidFill>
                <a:latin typeface="Segoe" pitchFamily="34" charset="0"/>
              </a:rPr>
              <a:t>疼痛</a:t>
            </a:r>
            <a:r>
              <a:rPr kumimoji="1" lang="ja-JP" altLang="en-US" sz="2800" dirty="0">
                <a:solidFill>
                  <a:schemeClr val="bg1"/>
                </a:solidFill>
                <a:latin typeface="Segoe" pitchFamily="34" charset="0"/>
              </a:rPr>
              <a:t>，右手指に</a:t>
            </a:r>
            <a:r>
              <a:rPr kumimoji="1" lang="ja-JP" altLang="en-US" sz="2800" dirty="0">
                <a:solidFill>
                  <a:srgbClr val="C00000"/>
                </a:solidFill>
                <a:latin typeface="Segoe" pitchFamily="34" charset="0"/>
              </a:rPr>
              <a:t>疼痛</a:t>
            </a:r>
            <a:r>
              <a:rPr kumimoji="1" lang="ja-JP" altLang="en-US" sz="2800" dirty="0">
                <a:solidFill>
                  <a:schemeClr val="bg1"/>
                </a:solidFill>
                <a:latin typeface="Segoe" pitchFamily="34" charset="0"/>
              </a:rPr>
              <a:t>を訴えております。お忙しいところ大変恐縮ではありますがご高診の程宜しくお願いいたします</a:t>
            </a:r>
            <a:r>
              <a:rPr kumimoji="1" lang="ja-JP" altLang="en-US" sz="2800" dirty="0">
                <a:solidFill>
                  <a:srgbClr val="C00000"/>
                </a:solidFill>
                <a:latin typeface="Segoe" pitchFamily="34" charset="0"/>
              </a:rPr>
              <a:t>（薬剤</a:t>
            </a:r>
            <a:r>
              <a:rPr kumimoji="1" lang="en-US" altLang="ja-JP" sz="2800" dirty="0">
                <a:solidFill>
                  <a:srgbClr val="C00000"/>
                </a:solidFill>
                <a:latin typeface="Segoe" pitchFamily="34" charset="0"/>
              </a:rPr>
              <a:t>A</a:t>
            </a:r>
            <a:r>
              <a:rPr kumimoji="1" lang="ja-JP" altLang="en-US" sz="2800" dirty="0">
                <a:solidFill>
                  <a:srgbClr val="C00000"/>
                </a:solidFill>
                <a:latin typeface="Segoe" pitchFamily="34" charset="0"/>
              </a:rPr>
              <a:t>内服後，幻視幻聴</a:t>
            </a:r>
            <a:r>
              <a:rPr kumimoji="1" lang="ja-JP" altLang="en-US" sz="2800" dirty="0">
                <a:solidFill>
                  <a:schemeClr val="bg1"/>
                </a:solidFill>
                <a:latin typeface="Segoe" pitchFamily="34" charset="0"/>
              </a:rPr>
              <a:t>出現したそうです</a:t>
            </a:r>
            <a:r>
              <a:rPr kumimoji="1" lang="ja-JP" altLang="en-US" sz="2800" dirty="0">
                <a:solidFill>
                  <a:srgbClr val="C00000"/>
                </a:solidFill>
                <a:latin typeface="Segoe" pitchFamily="34" charset="0"/>
              </a:rPr>
              <a:t>）</a:t>
            </a:r>
            <a:endParaRPr kumimoji="1" lang="ja-JP" altLang="en-US" sz="3200" dirty="0">
              <a:solidFill>
                <a:srgbClr val="C00000"/>
              </a:solidFill>
              <a:latin typeface="Segoe" pitchFamily="34" charset="0"/>
            </a:endParaRPr>
          </a:p>
        </p:txBody>
      </p:sp>
      <p:sp>
        <p:nvSpPr>
          <p:cNvPr id="2" name="正方形/長方形 1"/>
          <p:cNvSpPr/>
          <p:nvPr/>
        </p:nvSpPr>
        <p:spPr bwMode="auto">
          <a:xfrm>
            <a:off x="-125479" y="3190462"/>
            <a:ext cx="1152128" cy="561926"/>
          </a:xfrm>
          <a:prstGeom prst="rect">
            <a:avLst/>
          </a:prstGeom>
          <a:no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altLang="ja-JP" sz="2800" dirty="0">
                <a:solidFill>
                  <a:srgbClr val="C00000"/>
                </a:solidFill>
              </a:rPr>
              <a:t>5/13</a:t>
            </a:r>
            <a:endParaRPr kumimoji="1" lang="ja-JP" altLang="en-US" sz="24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01776539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87107">
                                            <p:txEl>
                                              <p:pRg st="1" end="1"/>
                                            </p:txEl>
                                          </p:spTgt>
                                        </p:tgtEl>
                                        <p:attrNameLst>
                                          <p:attrName>style.visibility</p:attrName>
                                        </p:attrNameLst>
                                      </p:cBhvr>
                                      <p:to>
                                        <p:strVal val="visible"/>
                                      </p:to>
                                    </p:set>
                                    <p:animEffect transition="in" filter="blinds(horizontal)">
                                      <p:cBhvr>
                                        <p:cTn id="7" dur="500"/>
                                        <p:tgtEl>
                                          <p:spTgt spid="6871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87107">
                                            <p:txEl>
                                              <p:pRg st="2" end="2"/>
                                            </p:txEl>
                                          </p:spTgt>
                                        </p:tgtEl>
                                        <p:attrNameLst>
                                          <p:attrName>style.visibility</p:attrName>
                                        </p:attrNameLst>
                                      </p:cBhvr>
                                      <p:to>
                                        <p:strVal val="visible"/>
                                      </p:to>
                                    </p:set>
                                    <p:animEffect transition="in" filter="blinds(horizontal)">
                                      <p:cBhvr>
                                        <p:cTn id="12" dur="500"/>
                                        <p:tgtEl>
                                          <p:spTgt spid="6871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87107">
                                            <p:txEl>
                                              <p:pRg st="7" end="7"/>
                                            </p:txEl>
                                          </p:spTgt>
                                        </p:tgtEl>
                                        <p:attrNameLst>
                                          <p:attrName>style.visibility</p:attrName>
                                        </p:attrNameLst>
                                      </p:cBhvr>
                                      <p:to>
                                        <p:strVal val="visible"/>
                                      </p:to>
                                    </p:set>
                                    <p:animEffect transition="in" filter="blinds(horizontal)">
                                      <p:cBhvr>
                                        <p:cTn id="22" dur="500"/>
                                        <p:tgtEl>
                                          <p:spTgt spid="687107">
                                            <p:txEl>
                                              <p:pRg st="7" end="7"/>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687107">
                                            <p:txEl>
                                              <p:pRg st="8" end="8"/>
                                            </p:txEl>
                                          </p:spTgt>
                                        </p:tgtEl>
                                        <p:attrNameLst>
                                          <p:attrName>style.visibility</p:attrName>
                                        </p:attrNameLst>
                                      </p:cBhvr>
                                      <p:to>
                                        <p:strVal val="visible"/>
                                      </p:to>
                                    </p:set>
                                    <p:animEffect transition="in" filter="blinds(horizontal)">
                                      <p:cBhvr>
                                        <p:cTn id="25" dur="500"/>
                                        <p:tgtEl>
                                          <p:spTgt spid="687107">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687107">
                                            <p:txEl>
                                              <p:pRg st="9" end="9"/>
                                            </p:txEl>
                                          </p:spTgt>
                                        </p:tgtEl>
                                        <p:attrNameLst>
                                          <p:attrName>style.visibility</p:attrName>
                                        </p:attrNameLst>
                                      </p:cBhvr>
                                      <p:to>
                                        <p:strVal val="visible"/>
                                      </p:to>
                                    </p:set>
                                    <p:animEffect transition="in" filter="blinds(horizontal)">
                                      <p:cBhvr>
                                        <p:cTn id="35" dur="500"/>
                                        <p:tgtEl>
                                          <p:spTgt spid="687107">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687107">
                                            <p:txEl>
                                              <p:pRg st="10" end="10"/>
                                            </p:txEl>
                                          </p:spTgt>
                                        </p:tgtEl>
                                        <p:attrNameLst>
                                          <p:attrName>style.visibility</p:attrName>
                                        </p:attrNameLst>
                                      </p:cBhvr>
                                      <p:to>
                                        <p:strVal val="visible"/>
                                      </p:to>
                                    </p:set>
                                    <p:animEffect transition="in" filter="blinds(horizontal)">
                                      <p:cBhvr>
                                        <p:cTn id="40" dur="500"/>
                                        <p:tgtEl>
                                          <p:spTgt spid="687107">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dissolv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687107">
                                            <p:txEl>
                                              <p:pRg st="17" end="17"/>
                                            </p:txEl>
                                          </p:spTgt>
                                        </p:tgtEl>
                                        <p:attrNameLst>
                                          <p:attrName>style.visibility</p:attrName>
                                        </p:attrNameLst>
                                      </p:cBhvr>
                                      <p:to>
                                        <p:strVal val="visible"/>
                                      </p:to>
                                    </p:set>
                                    <p:animEffect transition="in" filter="blinds(horizontal)">
                                      <p:cBhvr>
                                        <p:cTn id="50" dur="500"/>
                                        <p:tgtEl>
                                          <p:spTgt spid="687107">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7" name="Rectangle 3"/>
          <p:cNvSpPr>
            <a:spLocks noGrp="1" noChangeArrowheads="1"/>
          </p:cNvSpPr>
          <p:nvPr>
            <p:ph type="body" idx="1"/>
          </p:nvPr>
        </p:nvSpPr>
        <p:spPr>
          <a:xfrm>
            <a:off x="0" y="0"/>
            <a:ext cx="9144000" cy="6857999"/>
          </a:xfrm>
          <a:solidFill>
            <a:schemeClr val="tx1"/>
          </a:solidFill>
          <a:ln w="25400">
            <a:noFill/>
          </a:ln>
        </p:spPr>
        <p:txBody>
          <a:bodyPr/>
          <a:lstStyle/>
          <a:p>
            <a:pPr>
              <a:lnSpc>
                <a:spcPct val="80000"/>
              </a:lnSpc>
              <a:buFont typeface="Wingdings" panose="05000000000000000000" pitchFamily="2" charset="2"/>
              <a:buNone/>
              <a:defRPr/>
            </a:pPr>
            <a:r>
              <a:rPr lang="ja-JP" altLang="en-US" sz="1200" dirty="0">
                <a:solidFill>
                  <a:schemeClr val="bg2"/>
                </a:solidFill>
                <a:effectLst/>
              </a:rPr>
              <a:t>　</a:t>
            </a:r>
            <a:endParaRPr lang="en-US" altLang="ja-JP" sz="1200" dirty="0">
              <a:solidFill>
                <a:schemeClr val="bg2"/>
              </a:solidFill>
              <a:effectLst/>
            </a:endParaRPr>
          </a:p>
          <a:p>
            <a:pPr>
              <a:lnSpc>
                <a:spcPct val="80000"/>
              </a:lnSpc>
              <a:buFont typeface="Wingdings" panose="05000000000000000000" pitchFamily="2" charset="2"/>
              <a:buNone/>
              <a:defRPr/>
            </a:pPr>
            <a:r>
              <a:rPr lang="en-US" altLang="ja-JP" sz="2400" dirty="0">
                <a:solidFill>
                  <a:srgbClr val="FF0000"/>
                </a:solidFill>
              </a:rPr>
              <a:t> </a:t>
            </a:r>
            <a:r>
              <a:rPr lang="ja-JP" altLang="en-US" sz="2800" dirty="0">
                <a:solidFill>
                  <a:srgbClr val="C00000"/>
                </a:solidFill>
              </a:rPr>
              <a:t>Ｙ</a:t>
            </a:r>
            <a:r>
              <a:rPr lang="en-US" altLang="ja-JP" sz="2800" dirty="0" err="1">
                <a:solidFill>
                  <a:schemeClr val="bg2"/>
                </a:solidFill>
              </a:rPr>
              <a:t>Dr</a:t>
            </a:r>
            <a:r>
              <a:rPr lang="ja-JP" altLang="en-US" sz="2800" dirty="0">
                <a:solidFill>
                  <a:schemeClr val="bg2"/>
                </a:solidFill>
              </a:rPr>
              <a:t>診察：ｃｃ）肩と肘の圧痛</a:t>
            </a:r>
            <a:endParaRPr lang="en-US" altLang="ja-JP" sz="2800" dirty="0">
              <a:solidFill>
                <a:schemeClr val="bg2"/>
              </a:solidFill>
            </a:endParaRPr>
          </a:p>
          <a:p>
            <a:pPr>
              <a:lnSpc>
                <a:spcPct val="80000"/>
              </a:lnSpc>
              <a:buFont typeface="Wingdings" panose="05000000000000000000" pitchFamily="2" charset="2"/>
              <a:buNone/>
              <a:defRPr/>
            </a:pPr>
            <a:r>
              <a:rPr lang="ja-JP" altLang="en-US" sz="2800" dirty="0">
                <a:solidFill>
                  <a:schemeClr val="bg2"/>
                </a:solidFill>
              </a:rPr>
              <a:t>　</a:t>
            </a:r>
            <a:endParaRPr lang="en-US" altLang="ja-JP" sz="2800" dirty="0">
              <a:solidFill>
                <a:schemeClr val="bg2"/>
              </a:solidFill>
            </a:endParaRPr>
          </a:p>
          <a:p>
            <a:pPr>
              <a:lnSpc>
                <a:spcPct val="80000"/>
              </a:lnSpc>
              <a:buFont typeface="Wingdings" panose="05000000000000000000" pitchFamily="2" charset="2"/>
              <a:buNone/>
              <a:defRPr/>
            </a:pPr>
            <a:endParaRPr lang="en-US" altLang="ja-JP" sz="2800" dirty="0">
              <a:solidFill>
                <a:schemeClr val="bg2"/>
              </a:solidFill>
            </a:endParaRPr>
          </a:p>
          <a:p>
            <a:pPr>
              <a:lnSpc>
                <a:spcPct val="80000"/>
              </a:lnSpc>
              <a:buFont typeface="Wingdings" panose="05000000000000000000" pitchFamily="2" charset="2"/>
              <a:buNone/>
              <a:defRPr/>
            </a:pPr>
            <a:r>
              <a:rPr lang="ja-JP" altLang="en-US" sz="2800" dirty="0">
                <a:solidFill>
                  <a:schemeClr val="bg2"/>
                </a:solidFill>
              </a:rPr>
              <a:t>　　</a:t>
            </a:r>
            <a:endParaRPr lang="en-US" altLang="ja-JP" sz="2800" dirty="0">
              <a:solidFill>
                <a:schemeClr val="bg2"/>
              </a:solidFill>
            </a:endParaRPr>
          </a:p>
          <a:p>
            <a:pPr>
              <a:lnSpc>
                <a:spcPct val="80000"/>
              </a:lnSpc>
              <a:buFont typeface="Wingdings" panose="05000000000000000000" pitchFamily="2" charset="2"/>
              <a:buNone/>
              <a:defRPr/>
            </a:pPr>
            <a:endParaRPr lang="en-US" altLang="ja-JP" sz="2800" dirty="0">
              <a:solidFill>
                <a:schemeClr val="bg2"/>
              </a:solidFill>
            </a:endParaRPr>
          </a:p>
          <a:p>
            <a:pPr>
              <a:lnSpc>
                <a:spcPct val="80000"/>
              </a:lnSpc>
              <a:buFont typeface="Wingdings" panose="05000000000000000000" pitchFamily="2" charset="2"/>
              <a:buNone/>
              <a:defRPr/>
            </a:pPr>
            <a:endParaRPr lang="en-US" altLang="ja-JP" sz="2800" dirty="0">
              <a:solidFill>
                <a:schemeClr val="bg2"/>
              </a:solidFill>
            </a:endParaRPr>
          </a:p>
          <a:p>
            <a:pPr>
              <a:lnSpc>
                <a:spcPct val="80000"/>
              </a:lnSpc>
              <a:buFont typeface="Wingdings" panose="05000000000000000000" pitchFamily="2" charset="2"/>
              <a:buNone/>
              <a:defRPr/>
            </a:pPr>
            <a:r>
              <a:rPr lang="ja-JP" altLang="en-US" sz="2800" dirty="0">
                <a:solidFill>
                  <a:schemeClr val="bg2"/>
                </a:solidFill>
              </a:rPr>
              <a:t>　</a:t>
            </a:r>
            <a:endParaRPr lang="en-US" altLang="ja-JP" sz="2800" dirty="0">
              <a:solidFill>
                <a:schemeClr val="bg2"/>
              </a:solidFill>
            </a:endParaRPr>
          </a:p>
          <a:p>
            <a:pPr>
              <a:lnSpc>
                <a:spcPct val="80000"/>
              </a:lnSpc>
              <a:buFont typeface="Wingdings" panose="05000000000000000000" pitchFamily="2" charset="2"/>
              <a:buNone/>
              <a:defRPr/>
            </a:pPr>
            <a:r>
              <a:rPr lang="ja-JP" altLang="en-US" sz="2800" dirty="0">
                <a:solidFill>
                  <a:schemeClr val="bg2"/>
                </a:solidFill>
              </a:rPr>
              <a:t>　</a:t>
            </a:r>
            <a:r>
              <a:rPr lang="en-US" altLang="ja-JP" sz="2800" dirty="0">
                <a:solidFill>
                  <a:schemeClr val="bg2"/>
                </a:solidFill>
              </a:rPr>
              <a:t>5/14</a:t>
            </a:r>
            <a:r>
              <a:rPr lang="ja-JP" altLang="en-US" sz="2800" dirty="0">
                <a:solidFill>
                  <a:schemeClr val="bg2"/>
                </a:solidFill>
              </a:rPr>
              <a:t>　結核</a:t>
            </a:r>
            <a:r>
              <a:rPr lang="en-US" altLang="ja-JP" sz="2800" dirty="0">
                <a:solidFill>
                  <a:schemeClr val="bg2"/>
                </a:solidFill>
              </a:rPr>
              <a:t>PCR</a:t>
            </a:r>
            <a:r>
              <a:rPr lang="ja-JP" altLang="en-US" sz="2800" dirty="0">
                <a:solidFill>
                  <a:schemeClr val="bg2"/>
                </a:solidFill>
              </a:rPr>
              <a:t>検査</a:t>
            </a:r>
            <a:r>
              <a:rPr lang="en-US" altLang="ja-JP" sz="2800" dirty="0">
                <a:solidFill>
                  <a:schemeClr val="bg2"/>
                </a:solidFill>
              </a:rPr>
              <a:t>〔5/12</a:t>
            </a:r>
            <a:r>
              <a:rPr lang="ja-JP" altLang="en-US" sz="2800" dirty="0">
                <a:solidFill>
                  <a:schemeClr val="bg2"/>
                </a:solidFill>
              </a:rPr>
              <a:t>採取</a:t>
            </a:r>
            <a:r>
              <a:rPr lang="en-US" altLang="ja-JP" sz="2800" dirty="0">
                <a:solidFill>
                  <a:schemeClr val="bg2"/>
                </a:solidFill>
              </a:rPr>
              <a:t>〕</a:t>
            </a:r>
            <a:r>
              <a:rPr lang="ja-JP" altLang="en-US" sz="2800" dirty="0">
                <a:solidFill>
                  <a:schemeClr val="bg2"/>
                </a:solidFill>
              </a:rPr>
              <a:t>：（－）</a:t>
            </a:r>
            <a:endParaRPr lang="en-US" altLang="ja-JP" sz="2800" dirty="0">
              <a:solidFill>
                <a:schemeClr val="bg2"/>
              </a:solidFill>
            </a:endParaRPr>
          </a:p>
          <a:p>
            <a:pPr>
              <a:lnSpc>
                <a:spcPct val="80000"/>
              </a:lnSpc>
              <a:buFont typeface="Wingdings" panose="05000000000000000000" pitchFamily="2" charset="2"/>
              <a:buNone/>
              <a:defRPr/>
            </a:pPr>
            <a:r>
              <a:rPr lang="ja-JP" altLang="en-US" sz="2800" dirty="0">
                <a:solidFill>
                  <a:schemeClr val="bg2"/>
                </a:solidFill>
              </a:rPr>
              <a:t>　</a:t>
            </a:r>
            <a:r>
              <a:rPr lang="en-US" altLang="ja-JP" sz="2800" dirty="0">
                <a:solidFill>
                  <a:schemeClr val="bg2"/>
                </a:solidFill>
              </a:rPr>
              <a:t>5/23</a:t>
            </a:r>
            <a:r>
              <a:rPr lang="ja-JP" altLang="en-US" sz="2800" dirty="0">
                <a:solidFill>
                  <a:schemeClr val="bg2"/>
                </a:solidFill>
              </a:rPr>
              <a:t>　</a:t>
            </a:r>
            <a:r>
              <a:rPr lang="en-US" altLang="ja-JP" sz="2800" dirty="0">
                <a:solidFill>
                  <a:schemeClr val="bg2"/>
                </a:solidFill>
              </a:rPr>
              <a:t>BT</a:t>
            </a:r>
            <a:r>
              <a:rPr lang="en-US" altLang="ja-JP" sz="2800" dirty="0">
                <a:solidFill>
                  <a:srgbClr val="C00000"/>
                </a:solidFill>
              </a:rPr>
              <a:t>39.5</a:t>
            </a:r>
            <a:r>
              <a:rPr lang="ja-JP" altLang="en-US" sz="2800" dirty="0" err="1">
                <a:solidFill>
                  <a:schemeClr val="bg2"/>
                </a:solidFill>
              </a:rPr>
              <a:t>，</a:t>
            </a:r>
            <a:r>
              <a:rPr lang="en-US" altLang="ja-JP" sz="2800" dirty="0">
                <a:solidFill>
                  <a:schemeClr val="bg2"/>
                </a:solidFill>
              </a:rPr>
              <a:t>SpO</a:t>
            </a:r>
            <a:r>
              <a:rPr lang="en-US" altLang="ja-JP" sz="2800" baseline="-25000" dirty="0">
                <a:solidFill>
                  <a:schemeClr val="bg2"/>
                </a:solidFill>
              </a:rPr>
              <a:t>2</a:t>
            </a:r>
            <a:r>
              <a:rPr lang="en-US" altLang="ja-JP" sz="2800" dirty="0">
                <a:solidFill>
                  <a:schemeClr val="bg2"/>
                </a:solidFill>
              </a:rPr>
              <a:t>93</a:t>
            </a:r>
            <a:r>
              <a:rPr lang="ja-JP" altLang="en-US" sz="2800" dirty="0">
                <a:solidFill>
                  <a:schemeClr val="bg2"/>
                </a:solidFill>
              </a:rPr>
              <a:t> </a:t>
            </a:r>
            <a:r>
              <a:rPr lang="en-US" altLang="ja-JP" sz="2800" dirty="0">
                <a:solidFill>
                  <a:schemeClr val="bg2"/>
                </a:solidFill>
              </a:rPr>
              <a:t>X-p</a:t>
            </a:r>
            <a:r>
              <a:rPr lang="ja-JP" altLang="en-US" sz="2800" dirty="0">
                <a:solidFill>
                  <a:schemeClr val="bg2"/>
                </a:solidFill>
              </a:rPr>
              <a:t>：</a:t>
            </a:r>
            <a:r>
              <a:rPr lang="ja-JP" altLang="en-US" sz="2800" dirty="0">
                <a:solidFill>
                  <a:srgbClr val="C00000"/>
                </a:solidFill>
              </a:rPr>
              <a:t>右上肺野に新たな陰影</a:t>
            </a:r>
            <a:endParaRPr lang="en-US" altLang="ja-JP" sz="2800" dirty="0">
              <a:solidFill>
                <a:srgbClr val="C00000"/>
              </a:solidFill>
            </a:endParaRPr>
          </a:p>
          <a:p>
            <a:pPr>
              <a:lnSpc>
                <a:spcPct val="80000"/>
              </a:lnSpc>
              <a:buFont typeface="Wingdings" panose="05000000000000000000" pitchFamily="2" charset="2"/>
              <a:buNone/>
              <a:defRPr/>
            </a:pPr>
            <a:r>
              <a:rPr lang="ja-JP" altLang="en-US" sz="2800" dirty="0">
                <a:solidFill>
                  <a:schemeClr val="bg2"/>
                </a:solidFill>
                <a:effectLst/>
              </a:rPr>
              <a:t>　</a:t>
            </a:r>
            <a:r>
              <a:rPr lang="en-US" altLang="ja-JP" sz="2800" dirty="0">
                <a:solidFill>
                  <a:schemeClr val="bg2"/>
                </a:solidFill>
                <a:effectLst/>
              </a:rPr>
              <a:t>5/24</a:t>
            </a:r>
            <a:r>
              <a:rPr lang="ja-JP" altLang="en-US" sz="2800" dirty="0">
                <a:solidFill>
                  <a:schemeClr val="bg2"/>
                </a:solidFill>
                <a:effectLst/>
              </a:rPr>
              <a:t>　</a:t>
            </a:r>
            <a:r>
              <a:rPr lang="en-US" altLang="ja-JP" sz="2800" dirty="0">
                <a:solidFill>
                  <a:schemeClr val="bg2"/>
                </a:solidFill>
                <a:effectLst/>
              </a:rPr>
              <a:t>WBC10200</a:t>
            </a:r>
            <a:r>
              <a:rPr lang="ja-JP" altLang="en-US" sz="2800" dirty="0" err="1">
                <a:solidFill>
                  <a:schemeClr val="bg2"/>
                </a:solidFill>
                <a:effectLst/>
              </a:rPr>
              <a:t>，</a:t>
            </a:r>
            <a:r>
              <a:rPr lang="en-US" altLang="ja-JP" sz="2800" dirty="0">
                <a:solidFill>
                  <a:schemeClr val="bg2"/>
                </a:solidFill>
                <a:effectLst/>
              </a:rPr>
              <a:t>CRP17.7</a:t>
            </a:r>
            <a:endParaRPr lang="en-US" altLang="ja-JP" sz="2800" dirty="0">
              <a:solidFill>
                <a:schemeClr val="bg2"/>
              </a:solidFill>
            </a:endParaRPr>
          </a:p>
          <a:p>
            <a:pPr>
              <a:lnSpc>
                <a:spcPct val="80000"/>
              </a:lnSpc>
              <a:buFont typeface="Wingdings" panose="05000000000000000000" pitchFamily="2" charset="2"/>
              <a:buNone/>
              <a:defRPr/>
            </a:pPr>
            <a:r>
              <a:rPr lang="ja-JP" altLang="en-US" sz="2800" dirty="0">
                <a:solidFill>
                  <a:schemeClr val="bg2"/>
                </a:solidFill>
                <a:effectLst/>
              </a:rPr>
              <a:t>　　　　　</a:t>
            </a:r>
            <a:r>
              <a:rPr lang="en-US" altLang="ja-JP" sz="2800" dirty="0">
                <a:solidFill>
                  <a:schemeClr val="bg2"/>
                </a:solidFill>
                <a:effectLst/>
              </a:rPr>
              <a:t>【</a:t>
            </a:r>
            <a:r>
              <a:rPr lang="ja-JP" altLang="en-US" sz="2800" dirty="0">
                <a:solidFill>
                  <a:schemeClr val="bg2"/>
                </a:solidFill>
                <a:effectLst/>
              </a:rPr>
              <a:t>胸部</a:t>
            </a:r>
            <a:r>
              <a:rPr lang="en-US" altLang="ja-JP" sz="2800" dirty="0">
                <a:solidFill>
                  <a:schemeClr val="bg2"/>
                </a:solidFill>
                <a:effectLst/>
              </a:rPr>
              <a:t>CT】</a:t>
            </a:r>
            <a:r>
              <a:rPr lang="ja-JP" altLang="en-US" sz="2800" dirty="0">
                <a:solidFill>
                  <a:schemeClr val="bg2"/>
                </a:solidFill>
              </a:rPr>
              <a:t>濃い</a:t>
            </a:r>
            <a:r>
              <a:rPr lang="ja-JP" altLang="en-US" sz="2800" dirty="0">
                <a:solidFill>
                  <a:schemeClr val="bg2"/>
                </a:solidFill>
                <a:effectLst/>
              </a:rPr>
              <a:t>スリガラス状陰影</a:t>
            </a:r>
            <a:endParaRPr lang="en-US" altLang="ja-JP" sz="2800" dirty="0">
              <a:solidFill>
                <a:schemeClr val="bg2"/>
              </a:solidFill>
              <a:effectLst/>
            </a:endParaRPr>
          </a:p>
          <a:p>
            <a:pPr>
              <a:lnSpc>
                <a:spcPct val="80000"/>
              </a:lnSpc>
              <a:buFont typeface="Wingdings" panose="05000000000000000000" pitchFamily="2" charset="2"/>
              <a:buNone/>
              <a:defRPr/>
            </a:pPr>
            <a:r>
              <a:rPr lang="ja-JP" altLang="en-US" sz="2800" dirty="0">
                <a:solidFill>
                  <a:schemeClr val="bg2"/>
                </a:solidFill>
              </a:rPr>
              <a:t>　　　　⇒ 整形外科医受診：</a:t>
            </a:r>
            <a:r>
              <a:rPr lang="ja-JP" altLang="en-US" sz="2800" dirty="0">
                <a:solidFill>
                  <a:srgbClr val="C00000"/>
                </a:solidFill>
              </a:rPr>
              <a:t>薬剤Ａ中止</a:t>
            </a:r>
            <a:endParaRPr lang="en-US" altLang="ja-JP" sz="2800" dirty="0">
              <a:solidFill>
                <a:srgbClr val="C00000"/>
              </a:solidFill>
            </a:endParaRPr>
          </a:p>
          <a:p>
            <a:pPr>
              <a:lnSpc>
                <a:spcPct val="80000"/>
              </a:lnSpc>
              <a:buFont typeface="Wingdings" panose="05000000000000000000" pitchFamily="2" charset="2"/>
              <a:buNone/>
              <a:defRPr/>
            </a:pPr>
            <a:r>
              <a:rPr lang="ja-JP" altLang="en-US" sz="2800" dirty="0">
                <a:solidFill>
                  <a:schemeClr val="bg2"/>
                </a:solidFill>
                <a:effectLst/>
              </a:rPr>
              <a:t>　</a:t>
            </a:r>
            <a:r>
              <a:rPr lang="en-US" altLang="ja-JP" sz="2800" dirty="0">
                <a:solidFill>
                  <a:schemeClr val="bg2"/>
                </a:solidFill>
                <a:effectLst/>
              </a:rPr>
              <a:t>5/27</a:t>
            </a:r>
            <a:r>
              <a:rPr lang="ja-JP" altLang="en-US" sz="2800" dirty="0">
                <a:solidFill>
                  <a:schemeClr val="bg2"/>
                </a:solidFill>
                <a:effectLst/>
              </a:rPr>
              <a:t>～</a:t>
            </a:r>
            <a:r>
              <a:rPr lang="en-US" altLang="ja-JP" sz="2800" dirty="0">
                <a:solidFill>
                  <a:schemeClr val="bg2"/>
                </a:solidFill>
                <a:effectLst/>
              </a:rPr>
              <a:t>30</a:t>
            </a:r>
            <a:r>
              <a:rPr lang="ja-JP" altLang="en-US" sz="2800" dirty="0">
                <a:solidFill>
                  <a:schemeClr val="bg2"/>
                </a:solidFill>
                <a:effectLst/>
              </a:rPr>
              <a:t>　</a:t>
            </a:r>
            <a:r>
              <a:rPr lang="ja-JP" altLang="en-US" sz="2800" dirty="0">
                <a:solidFill>
                  <a:srgbClr val="C00000"/>
                </a:solidFill>
                <a:effectLst/>
              </a:rPr>
              <a:t>ステロイドパルス</a:t>
            </a:r>
            <a:r>
              <a:rPr lang="ja-JP" altLang="en-US" sz="2800" dirty="0">
                <a:solidFill>
                  <a:schemeClr val="bg2"/>
                </a:solidFill>
                <a:effectLst/>
              </a:rPr>
              <a:t>療法</a:t>
            </a:r>
            <a:endParaRPr lang="en-US" altLang="ja-JP" sz="2800" dirty="0">
              <a:solidFill>
                <a:schemeClr val="bg2"/>
              </a:solidFill>
              <a:effectLst/>
            </a:endParaRPr>
          </a:p>
          <a:p>
            <a:pPr>
              <a:lnSpc>
                <a:spcPct val="80000"/>
              </a:lnSpc>
              <a:buFont typeface="Wingdings" panose="05000000000000000000" pitchFamily="2" charset="2"/>
              <a:buNone/>
              <a:defRPr/>
            </a:pPr>
            <a:r>
              <a:rPr lang="ja-JP" altLang="en-US" sz="2800" dirty="0">
                <a:solidFill>
                  <a:schemeClr val="bg2"/>
                </a:solidFill>
              </a:rPr>
              <a:t>　</a:t>
            </a:r>
            <a:r>
              <a:rPr lang="en-US" altLang="ja-JP" sz="2800" dirty="0">
                <a:solidFill>
                  <a:schemeClr val="bg2"/>
                </a:solidFill>
              </a:rPr>
              <a:t>9/1</a:t>
            </a:r>
            <a:r>
              <a:rPr lang="ja-JP" altLang="en-US" sz="2800" dirty="0">
                <a:solidFill>
                  <a:schemeClr val="bg2"/>
                </a:solidFill>
              </a:rPr>
              <a:t>　 　</a:t>
            </a:r>
            <a:r>
              <a:rPr lang="en-US" altLang="ja-JP" sz="2800" dirty="0">
                <a:solidFill>
                  <a:schemeClr val="bg2"/>
                </a:solidFill>
              </a:rPr>
              <a:t>β-D</a:t>
            </a:r>
            <a:r>
              <a:rPr lang="ja-JP" altLang="en-US" sz="2800" dirty="0">
                <a:solidFill>
                  <a:schemeClr val="bg2"/>
                </a:solidFill>
              </a:rPr>
              <a:t>グルカン</a:t>
            </a:r>
            <a:r>
              <a:rPr lang="en-US" altLang="ja-JP" sz="2800" dirty="0">
                <a:solidFill>
                  <a:schemeClr val="bg2"/>
                </a:solidFill>
              </a:rPr>
              <a:t>183.6</a:t>
            </a:r>
            <a:endParaRPr lang="en-US" altLang="ja-JP" sz="2800" dirty="0">
              <a:solidFill>
                <a:schemeClr val="bg2"/>
              </a:solidFill>
              <a:effectLst/>
            </a:endParaRPr>
          </a:p>
          <a:p>
            <a:pPr>
              <a:lnSpc>
                <a:spcPct val="80000"/>
              </a:lnSpc>
              <a:buFont typeface="Wingdings" panose="05000000000000000000" pitchFamily="2" charset="2"/>
              <a:buNone/>
              <a:defRPr/>
            </a:pPr>
            <a:r>
              <a:rPr lang="ja-JP" altLang="en-US" sz="2800" dirty="0">
                <a:solidFill>
                  <a:schemeClr val="bg2"/>
                </a:solidFill>
              </a:rPr>
              <a:t>　</a:t>
            </a:r>
            <a:r>
              <a:rPr lang="en-US" altLang="ja-JP" sz="2800" dirty="0">
                <a:solidFill>
                  <a:schemeClr val="bg2"/>
                </a:solidFill>
              </a:rPr>
              <a:t>9/6</a:t>
            </a:r>
            <a:r>
              <a:rPr lang="ja-JP" altLang="en-US" sz="2800" dirty="0">
                <a:solidFill>
                  <a:schemeClr val="bg2"/>
                </a:solidFill>
              </a:rPr>
              <a:t>　　</a:t>
            </a:r>
            <a:r>
              <a:rPr lang="ja-JP" altLang="en-US" sz="2800" dirty="0">
                <a:solidFill>
                  <a:srgbClr val="C00000"/>
                </a:solidFill>
              </a:rPr>
              <a:t>死亡</a:t>
            </a:r>
            <a:r>
              <a:rPr lang="ja-JP" altLang="en-US" sz="2800" dirty="0">
                <a:solidFill>
                  <a:schemeClr val="bg2"/>
                </a:solidFill>
              </a:rPr>
              <a:t>確認　　</a:t>
            </a:r>
            <a:endParaRPr lang="en-US" altLang="ja-JP" sz="2800" dirty="0">
              <a:solidFill>
                <a:schemeClr val="bg2"/>
              </a:solidFill>
              <a:effectLst/>
            </a:endParaRPr>
          </a:p>
        </p:txBody>
      </p:sp>
      <p:sp>
        <p:nvSpPr>
          <p:cNvPr id="8" name="正方形/長方形 7"/>
          <p:cNvSpPr/>
          <p:nvPr/>
        </p:nvSpPr>
        <p:spPr>
          <a:xfrm>
            <a:off x="3770313" y="6178550"/>
            <a:ext cx="2087562" cy="503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ltLang="ja-JP" sz="2400" dirty="0">
              <a:solidFill>
                <a:srgbClr val="FF0000"/>
              </a:solidFill>
            </a:endParaRPr>
          </a:p>
        </p:txBody>
      </p:sp>
      <p:sp>
        <p:nvSpPr>
          <p:cNvPr id="10" name="正方形/長方形 9"/>
          <p:cNvSpPr/>
          <p:nvPr/>
        </p:nvSpPr>
        <p:spPr>
          <a:xfrm>
            <a:off x="1116013" y="2490788"/>
            <a:ext cx="2859087" cy="503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eaLnBrk="1" hangingPunct="1">
              <a:buFont typeface="Wingdings" panose="05000000000000000000" pitchFamily="2" charset="2"/>
              <a:buNone/>
              <a:defRPr/>
            </a:pPr>
            <a:endParaRPr lang="en-US" altLang="ja-JP" sz="2400" dirty="0">
              <a:solidFill>
                <a:schemeClr val="bg2"/>
              </a:solidFill>
            </a:endParaRPr>
          </a:p>
        </p:txBody>
      </p:sp>
      <p:sp>
        <p:nvSpPr>
          <p:cNvPr id="11" name="正方形/長方形 10"/>
          <p:cNvSpPr/>
          <p:nvPr/>
        </p:nvSpPr>
        <p:spPr>
          <a:xfrm>
            <a:off x="3111500" y="6580188"/>
            <a:ext cx="2859088" cy="382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eaLnBrk="1" hangingPunct="1">
              <a:buFont typeface="Wingdings" panose="05000000000000000000" pitchFamily="2" charset="2"/>
              <a:buNone/>
              <a:defRPr/>
            </a:pPr>
            <a:endParaRPr lang="en-US" altLang="ja-JP" sz="2400" dirty="0">
              <a:solidFill>
                <a:schemeClr val="bg2"/>
              </a:solidFill>
            </a:endParaRPr>
          </a:p>
        </p:txBody>
      </p:sp>
      <p:sp>
        <p:nvSpPr>
          <p:cNvPr id="33" name="正方形/長方形 32"/>
          <p:cNvSpPr/>
          <p:nvPr/>
        </p:nvSpPr>
        <p:spPr>
          <a:xfrm>
            <a:off x="5675313" y="6688138"/>
            <a:ext cx="1450975" cy="871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eaLnBrk="1" hangingPunct="1">
              <a:buFont typeface="Wingdings" panose="05000000000000000000" pitchFamily="2" charset="2"/>
              <a:buNone/>
              <a:defRPr/>
            </a:pPr>
            <a:endParaRPr lang="en-US" altLang="ja-JP" sz="2400" dirty="0">
              <a:solidFill>
                <a:schemeClr val="bg2"/>
              </a:solidFill>
            </a:endParaRPr>
          </a:p>
        </p:txBody>
      </p:sp>
      <p:sp>
        <p:nvSpPr>
          <p:cNvPr id="25" name="正方形/長方形 24"/>
          <p:cNvSpPr/>
          <p:nvPr/>
        </p:nvSpPr>
        <p:spPr>
          <a:xfrm>
            <a:off x="5099050" y="6443663"/>
            <a:ext cx="1849438"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1200"/>
              </a:spcBef>
              <a:spcAft>
                <a:spcPts val="600"/>
              </a:spcAft>
              <a:buFont typeface="Wingdings" panose="05000000000000000000" pitchFamily="2" charset="2"/>
              <a:buNone/>
              <a:defRPr/>
            </a:pPr>
            <a:endParaRPr lang="en-US" altLang="ja-JP" sz="2400" dirty="0">
              <a:solidFill>
                <a:schemeClr val="bg2"/>
              </a:solidFill>
            </a:endParaRPr>
          </a:p>
        </p:txBody>
      </p:sp>
      <p:sp>
        <p:nvSpPr>
          <p:cNvPr id="21" name="正方形/長方形 20"/>
          <p:cNvSpPr/>
          <p:nvPr/>
        </p:nvSpPr>
        <p:spPr>
          <a:xfrm>
            <a:off x="5557838" y="6594475"/>
            <a:ext cx="3454400" cy="295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ja-JP" altLang="en-US" dirty="0">
                <a:solidFill>
                  <a:schemeClr val="bg2">
                    <a:lumMod val="50000"/>
                    <a:lumOff val="50000"/>
                  </a:schemeClr>
                </a:solidFill>
              </a:rPr>
              <a:t>仁邦法律事務所 桑原博道</a:t>
            </a:r>
          </a:p>
        </p:txBody>
      </p:sp>
      <p:sp>
        <p:nvSpPr>
          <p:cNvPr id="14" name="正方形/長方形 13"/>
          <p:cNvSpPr/>
          <p:nvPr/>
        </p:nvSpPr>
        <p:spPr bwMode="auto">
          <a:xfrm>
            <a:off x="539552" y="624143"/>
            <a:ext cx="8064896" cy="2522283"/>
          </a:xfrm>
          <a:prstGeom prst="rect">
            <a:avLst/>
          </a:prstGeom>
          <a:noFill/>
          <a:ln w="38100">
            <a:solidFill>
              <a:srgbClr val="92D05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nSpc>
                <a:spcPct val="80000"/>
              </a:lnSpc>
              <a:buFont typeface="Wingdings" panose="05000000000000000000" pitchFamily="2" charset="2"/>
              <a:buNone/>
              <a:defRPr/>
            </a:pPr>
            <a:r>
              <a:rPr lang="ja-JP" altLang="en-US" sz="2400" dirty="0">
                <a:solidFill>
                  <a:schemeClr val="bg1"/>
                </a:solidFill>
              </a:rPr>
              <a:t> </a:t>
            </a:r>
            <a:r>
              <a:rPr lang="en-US" altLang="ja-JP" sz="2800" dirty="0">
                <a:solidFill>
                  <a:schemeClr val="bg1"/>
                </a:solidFill>
              </a:rPr>
              <a:t>〔</a:t>
            </a:r>
            <a:r>
              <a:rPr lang="ja-JP" altLang="en-US" sz="2800" dirty="0">
                <a:solidFill>
                  <a:schemeClr val="bg1"/>
                </a:solidFill>
              </a:rPr>
              <a:t>当科診断</a:t>
            </a:r>
            <a:r>
              <a:rPr lang="en-US" altLang="ja-JP" sz="2800" dirty="0">
                <a:solidFill>
                  <a:schemeClr val="bg1"/>
                </a:solidFill>
              </a:rPr>
              <a:t>〕 </a:t>
            </a:r>
            <a:r>
              <a:rPr lang="ja-JP" altLang="en-US" sz="2800" dirty="0">
                <a:solidFill>
                  <a:srgbClr val="C00000"/>
                </a:solidFill>
              </a:rPr>
              <a:t>リウマチ</a:t>
            </a:r>
            <a:endParaRPr lang="en-US" altLang="ja-JP" sz="2800" dirty="0">
              <a:solidFill>
                <a:srgbClr val="C00000"/>
              </a:solidFill>
            </a:endParaRPr>
          </a:p>
          <a:p>
            <a:pPr marL="269875" indent="-269875">
              <a:lnSpc>
                <a:spcPct val="80000"/>
              </a:lnSpc>
              <a:buFont typeface="Wingdings" panose="05000000000000000000" pitchFamily="2" charset="2"/>
              <a:buNone/>
              <a:defRPr/>
            </a:pPr>
            <a:r>
              <a:rPr kumimoji="1" lang="en-US" altLang="ja-JP" sz="2800" dirty="0">
                <a:solidFill>
                  <a:schemeClr val="bg1"/>
                </a:solidFill>
                <a:latin typeface="Segoe" pitchFamily="34" charset="0"/>
              </a:rPr>
              <a:t> 〔</a:t>
            </a:r>
            <a:r>
              <a:rPr kumimoji="1" lang="ja-JP" altLang="en-US" sz="2800" dirty="0">
                <a:solidFill>
                  <a:schemeClr val="bg1"/>
                </a:solidFill>
                <a:latin typeface="Segoe" pitchFamily="34" charset="0"/>
              </a:rPr>
              <a:t>病　状</a:t>
            </a:r>
            <a:r>
              <a:rPr kumimoji="1" lang="en-US" altLang="ja-JP" sz="2800" dirty="0">
                <a:solidFill>
                  <a:schemeClr val="bg1"/>
                </a:solidFill>
                <a:latin typeface="Segoe" pitchFamily="34" charset="0"/>
              </a:rPr>
              <a:t>〕</a:t>
            </a:r>
            <a:r>
              <a:rPr lang="ja-JP" altLang="en-US" sz="2800" dirty="0">
                <a:solidFill>
                  <a:schemeClr val="bg1"/>
                </a:solidFill>
              </a:rPr>
              <a:t>右肩・肘に圧痛認めており，</a:t>
            </a:r>
            <a:r>
              <a:rPr lang="ja-JP" altLang="en-US" sz="2800" dirty="0">
                <a:solidFill>
                  <a:srgbClr val="C00000"/>
                </a:solidFill>
              </a:rPr>
              <a:t>リウマチによる痛み</a:t>
            </a:r>
            <a:r>
              <a:rPr lang="ja-JP" altLang="en-US" sz="2800" dirty="0">
                <a:solidFill>
                  <a:schemeClr val="bg1"/>
                </a:solidFill>
              </a:rPr>
              <a:t>と考えます。入院してからアセトアミノフェン，去痰剤を内服していないようなので，内服開始とさせて頂きました，それでも疼痛改善ないようであれば，ステロイド又は</a:t>
            </a:r>
            <a:r>
              <a:rPr lang="en-US" altLang="ja-JP" sz="2800" dirty="0">
                <a:solidFill>
                  <a:schemeClr val="bg1"/>
                </a:solidFill>
              </a:rPr>
              <a:t>NSAIDs</a:t>
            </a:r>
            <a:r>
              <a:rPr lang="ja-JP" altLang="en-US" sz="2800" dirty="0">
                <a:solidFill>
                  <a:schemeClr val="bg1"/>
                </a:solidFill>
              </a:rPr>
              <a:t>で対応して頂ければよろしいと思います。</a:t>
            </a:r>
            <a:endParaRPr kumimoji="1" lang="ja-JP" altLang="en-US" sz="3200" dirty="0">
              <a:solidFill>
                <a:schemeClr val="bg1"/>
              </a:solidFill>
              <a:latin typeface="Segoe" pitchFamily="34" charset="0"/>
            </a:endParaRPr>
          </a:p>
        </p:txBody>
      </p:sp>
      <p:sp>
        <p:nvSpPr>
          <p:cNvPr id="15" name="円/楕円 19"/>
          <p:cNvSpPr/>
          <p:nvPr/>
        </p:nvSpPr>
        <p:spPr>
          <a:xfrm>
            <a:off x="5853089" y="4677396"/>
            <a:ext cx="2948652" cy="1304299"/>
          </a:xfrm>
          <a:prstGeom prst="ellipse">
            <a:avLst/>
          </a:prstGeom>
          <a:ln/>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r>
              <a:rPr lang="en-US" altLang="ja-JP" sz="2800" dirty="0">
                <a:effectLst>
                  <a:outerShdw blurRad="38100" dist="38100" dir="2700000" algn="tl">
                    <a:srgbClr val="000000">
                      <a:alpha val="43137"/>
                    </a:srgbClr>
                  </a:outerShdw>
                </a:effectLst>
              </a:rPr>
              <a:t>MTX</a:t>
            </a:r>
            <a:r>
              <a:rPr lang="ja-JP" altLang="en-US" sz="2800" dirty="0">
                <a:effectLst>
                  <a:outerShdw blurRad="38100" dist="38100" dir="2700000" algn="tl">
                    <a:srgbClr val="000000">
                      <a:alpha val="43137"/>
                    </a:srgbClr>
                  </a:outerShdw>
                </a:effectLst>
              </a:rPr>
              <a:t>　　　　中止時期？</a:t>
            </a:r>
          </a:p>
        </p:txBody>
      </p:sp>
      <p:sp>
        <p:nvSpPr>
          <p:cNvPr id="2" name="角丸四角形 1"/>
          <p:cNvSpPr/>
          <p:nvPr/>
        </p:nvSpPr>
        <p:spPr bwMode="auto">
          <a:xfrm>
            <a:off x="4607920" y="3930982"/>
            <a:ext cx="2490339" cy="571511"/>
          </a:xfrm>
          <a:prstGeom prst="roundRect">
            <a:avLst/>
          </a:prstGeom>
          <a:solidFill>
            <a:schemeClr val="accent3">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800" dirty="0">
                <a:solidFill>
                  <a:srgbClr val="FFFFFF"/>
                </a:solidFill>
                <a:effectLst>
                  <a:outerShdw blurRad="38100" dist="38100" dir="2700000" algn="tl">
                    <a:srgbClr val="000000">
                      <a:alpha val="43137"/>
                    </a:srgbClr>
                  </a:outerShdw>
                </a:effectLst>
                <a:latin typeface="Segoe" pitchFamily="34" charset="0"/>
              </a:rPr>
              <a:t>MTX</a:t>
            </a:r>
            <a:r>
              <a:rPr kumimoji="1" lang="ja-JP" altLang="en-US" sz="2800" dirty="0">
                <a:solidFill>
                  <a:srgbClr val="FFFFFF"/>
                </a:solidFill>
                <a:effectLst>
                  <a:outerShdw blurRad="38100" dist="38100" dir="2700000" algn="tl">
                    <a:srgbClr val="000000">
                      <a:alpha val="43137"/>
                    </a:srgbClr>
                  </a:outerShdw>
                </a:effectLst>
                <a:latin typeface="Segoe" pitchFamily="34" charset="0"/>
              </a:rPr>
              <a:t>肺炎主体</a:t>
            </a:r>
          </a:p>
        </p:txBody>
      </p:sp>
      <p:sp>
        <p:nvSpPr>
          <p:cNvPr id="17" name="角丸四角形 16"/>
          <p:cNvSpPr/>
          <p:nvPr/>
        </p:nvSpPr>
        <p:spPr bwMode="auto">
          <a:xfrm>
            <a:off x="4405593" y="6157907"/>
            <a:ext cx="2586610" cy="571511"/>
          </a:xfrm>
          <a:prstGeom prst="roundRect">
            <a:avLst/>
          </a:prstGeom>
          <a:solidFill>
            <a:schemeClr val="accent3">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800" dirty="0">
                <a:solidFill>
                  <a:srgbClr val="FFFFFF"/>
                </a:solidFill>
                <a:effectLst>
                  <a:outerShdw blurRad="38100" dist="38100" dir="2700000" algn="tl">
                    <a:srgbClr val="000000">
                      <a:alpha val="43137"/>
                    </a:srgbClr>
                  </a:outerShdw>
                </a:effectLst>
                <a:latin typeface="Segoe" pitchFamily="34" charset="0"/>
              </a:rPr>
              <a:t>PCP</a:t>
            </a:r>
            <a:r>
              <a:rPr kumimoji="1" lang="ja-JP" altLang="en-US" sz="2800" dirty="0">
                <a:solidFill>
                  <a:srgbClr val="FFFFFF"/>
                </a:solidFill>
                <a:effectLst>
                  <a:outerShdw blurRad="38100" dist="38100" dir="2700000" algn="tl">
                    <a:srgbClr val="000000">
                      <a:alpha val="43137"/>
                    </a:srgbClr>
                  </a:outerShdw>
                </a:effectLst>
                <a:latin typeface="Segoe" pitchFamily="34" charset="0"/>
              </a:rPr>
              <a:t>肺炎主体</a:t>
            </a:r>
          </a:p>
        </p:txBody>
      </p:sp>
    </p:spTree>
    <p:extLst>
      <p:ext uri="{BB962C8B-B14F-4D97-AF65-F5344CB8AC3E}">
        <p14:creationId xmlns:p14="http://schemas.microsoft.com/office/powerpoint/2010/main" val="31482468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87107">
                                            <p:txEl>
                                              <p:pRg st="7" end="7"/>
                                            </p:txEl>
                                          </p:spTgt>
                                        </p:tgtEl>
                                        <p:attrNameLst>
                                          <p:attrName>style.visibility</p:attrName>
                                        </p:attrNameLst>
                                      </p:cBhvr>
                                      <p:to>
                                        <p:strVal val="visible"/>
                                      </p:to>
                                    </p:set>
                                    <p:animEffect transition="in" filter="blinds(horizontal)">
                                      <p:cBhvr>
                                        <p:cTn id="12" dur="500"/>
                                        <p:tgtEl>
                                          <p:spTgt spid="687107">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87107">
                                            <p:txEl>
                                              <p:pRg st="8" end="8"/>
                                            </p:txEl>
                                          </p:spTgt>
                                        </p:tgtEl>
                                        <p:attrNameLst>
                                          <p:attrName>style.visibility</p:attrName>
                                        </p:attrNameLst>
                                      </p:cBhvr>
                                      <p:to>
                                        <p:strVal val="visible"/>
                                      </p:to>
                                    </p:set>
                                    <p:animEffect transition="in" filter="blinds(horizontal)">
                                      <p:cBhvr>
                                        <p:cTn id="17" dur="500"/>
                                        <p:tgtEl>
                                          <p:spTgt spid="687107">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87107">
                                            <p:txEl>
                                              <p:pRg st="9" end="9"/>
                                            </p:txEl>
                                          </p:spTgt>
                                        </p:tgtEl>
                                        <p:attrNameLst>
                                          <p:attrName>style.visibility</p:attrName>
                                        </p:attrNameLst>
                                      </p:cBhvr>
                                      <p:to>
                                        <p:strVal val="visible"/>
                                      </p:to>
                                    </p:set>
                                    <p:animEffect transition="in" filter="blinds(horizontal)">
                                      <p:cBhvr>
                                        <p:cTn id="22" dur="500"/>
                                        <p:tgtEl>
                                          <p:spTgt spid="687107">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87107">
                                            <p:txEl>
                                              <p:pRg st="10" end="10"/>
                                            </p:txEl>
                                          </p:spTgt>
                                        </p:tgtEl>
                                        <p:attrNameLst>
                                          <p:attrName>style.visibility</p:attrName>
                                        </p:attrNameLst>
                                      </p:cBhvr>
                                      <p:to>
                                        <p:strVal val="visible"/>
                                      </p:to>
                                    </p:set>
                                    <p:animEffect transition="in" filter="blinds(horizontal)">
                                      <p:cBhvr>
                                        <p:cTn id="27" dur="500"/>
                                        <p:tgtEl>
                                          <p:spTgt spid="687107">
                                            <p:txEl>
                                              <p:pRg st="10" end="1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687107">
                                            <p:txEl>
                                              <p:pRg st="11" end="11"/>
                                            </p:txEl>
                                          </p:spTgt>
                                        </p:tgtEl>
                                        <p:attrNameLst>
                                          <p:attrName>style.visibility</p:attrName>
                                        </p:attrNameLst>
                                      </p:cBhvr>
                                      <p:to>
                                        <p:strVal val="visible"/>
                                      </p:to>
                                    </p:set>
                                    <p:animEffect transition="in" filter="blinds(horizontal)">
                                      <p:cBhvr>
                                        <p:cTn id="30" dur="500"/>
                                        <p:tgtEl>
                                          <p:spTgt spid="687107">
                                            <p:txEl>
                                              <p:pRg st="11" end="1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687107">
                                            <p:txEl>
                                              <p:pRg st="12" end="12"/>
                                            </p:txEl>
                                          </p:spTgt>
                                        </p:tgtEl>
                                        <p:attrNameLst>
                                          <p:attrName>style.visibility</p:attrName>
                                        </p:attrNameLst>
                                      </p:cBhvr>
                                      <p:to>
                                        <p:strVal val="visible"/>
                                      </p:to>
                                    </p:set>
                                    <p:animEffect transition="in" filter="blinds(horizontal)">
                                      <p:cBhvr>
                                        <p:cTn id="35" dur="500"/>
                                        <p:tgtEl>
                                          <p:spTgt spid="687107">
                                            <p:txEl>
                                              <p:pRg st="12" end="1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687107">
                                            <p:txEl>
                                              <p:pRg st="13" end="13"/>
                                            </p:txEl>
                                          </p:spTgt>
                                        </p:tgtEl>
                                        <p:attrNameLst>
                                          <p:attrName>style.visibility</p:attrName>
                                        </p:attrNameLst>
                                      </p:cBhvr>
                                      <p:to>
                                        <p:strVal val="visible"/>
                                      </p:to>
                                    </p:set>
                                    <p:animEffect transition="in" filter="blinds(horizontal)">
                                      <p:cBhvr>
                                        <p:cTn id="40" dur="500"/>
                                        <p:tgtEl>
                                          <p:spTgt spid="687107">
                                            <p:txEl>
                                              <p:pRg st="13" end="1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687107">
                                            <p:txEl>
                                              <p:pRg st="14" end="14"/>
                                            </p:txEl>
                                          </p:spTgt>
                                        </p:tgtEl>
                                        <p:attrNameLst>
                                          <p:attrName>style.visibility</p:attrName>
                                        </p:attrNameLst>
                                      </p:cBhvr>
                                      <p:to>
                                        <p:strVal val="visible"/>
                                      </p:to>
                                    </p:set>
                                    <p:animEffect transition="in" filter="blinds(horizontal)">
                                      <p:cBhvr>
                                        <p:cTn id="45" dur="500"/>
                                        <p:tgtEl>
                                          <p:spTgt spid="687107">
                                            <p:txEl>
                                              <p:pRg st="14" end="1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687107">
                                            <p:txEl>
                                              <p:pRg st="15" end="15"/>
                                            </p:txEl>
                                          </p:spTgt>
                                        </p:tgtEl>
                                        <p:attrNameLst>
                                          <p:attrName>style.visibility</p:attrName>
                                        </p:attrNameLst>
                                      </p:cBhvr>
                                      <p:to>
                                        <p:strVal val="visible"/>
                                      </p:to>
                                    </p:set>
                                    <p:animEffect transition="in" filter="blinds(horizontal)">
                                      <p:cBhvr>
                                        <p:cTn id="50" dur="500"/>
                                        <p:tgtEl>
                                          <p:spTgt spid="687107">
                                            <p:txEl>
                                              <p:pRg st="15" end="1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dissolve">
                                      <p:cBhvr>
                                        <p:cTn id="55" dur="500"/>
                                        <p:tgtEl>
                                          <p:spTgt spid="2"/>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dissolve">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dissolve">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 grpId="0" animBg="1"/>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557838" y="6594475"/>
            <a:ext cx="3454400" cy="295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ja-JP" altLang="en-US" dirty="0">
                <a:solidFill>
                  <a:schemeClr val="bg2">
                    <a:lumMod val="50000"/>
                    <a:lumOff val="50000"/>
                  </a:schemeClr>
                </a:solidFill>
              </a:rPr>
              <a:t>仁邦法律事務所 桑原博道</a:t>
            </a:r>
          </a:p>
        </p:txBody>
      </p:sp>
      <p:sp>
        <p:nvSpPr>
          <p:cNvPr id="5" name="円/楕円 4"/>
          <p:cNvSpPr/>
          <p:nvPr/>
        </p:nvSpPr>
        <p:spPr>
          <a:xfrm>
            <a:off x="5865813" y="265065"/>
            <a:ext cx="1419225" cy="1055687"/>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ja-JP" altLang="en-US" sz="3200" dirty="0">
                <a:effectLst>
                  <a:outerShdw blurRad="38100" dist="38100" dir="2700000" algn="tl">
                    <a:srgbClr val="000000">
                      <a:alpha val="43137"/>
                    </a:srgbClr>
                  </a:outerShdw>
                </a:effectLst>
              </a:rPr>
              <a:t>過失</a:t>
            </a:r>
            <a:endParaRPr lang="en-US" altLang="ja-JP" sz="3200" dirty="0">
              <a:effectLst>
                <a:outerShdw blurRad="38100" dist="38100" dir="2700000" algn="tl">
                  <a:srgbClr val="000000">
                    <a:alpha val="43137"/>
                  </a:srgbClr>
                </a:outerShdw>
              </a:effectLst>
            </a:endParaRPr>
          </a:p>
          <a:p>
            <a:pPr algn="ctr" eaLnBrk="1" hangingPunct="1">
              <a:defRPr/>
            </a:pPr>
            <a:r>
              <a:rPr lang="ja-JP" altLang="en-US" sz="3200" dirty="0">
                <a:effectLst>
                  <a:outerShdw blurRad="38100" dist="38100" dir="2700000" algn="tl">
                    <a:srgbClr val="000000">
                      <a:alpha val="43137"/>
                    </a:srgbClr>
                  </a:outerShdw>
                </a:effectLst>
              </a:rPr>
              <a:t>（＋）</a:t>
            </a:r>
            <a:endParaRPr lang="en-US" altLang="ja-JP" sz="3200" dirty="0">
              <a:effectLst>
                <a:outerShdw blurRad="38100" dist="38100" dir="2700000" algn="tl">
                  <a:srgbClr val="000000">
                    <a:alpha val="43137"/>
                  </a:srgbClr>
                </a:outerShdw>
              </a:effectLst>
            </a:endParaRPr>
          </a:p>
        </p:txBody>
      </p:sp>
      <p:sp>
        <p:nvSpPr>
          <p:cNvPr id="7" name="コンテンツ プレースホルダー 6"/>
          <p:cNvSpPr>
            <a:spLocks noGrp="1"/>
          </p:cNvSpPr>
          <p:nvPr>
            <p:ph idx="1"/>
          </p:nvPr>
        </p:nvSpPr>
        <p:spPr>
          <a:xfrm>
            <a:off x="468314" y="1556792"/>
            <a:ext cx="8259762" cy="2933819"/>
          </a:xfrm>
          <a:prstGeom prst="rect">
            <a:avLst/>
          </a:prstGeom>
          <a:solidFill>
            <a:srgbClr val="FFFFCC"/>
          </a:solidFill>
          <a:ln w="31750">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buNone/>
              <a:defRPr/>
            </a:pPr>
            <a:endParaRPr lang="en-US" altLang="ja-JP" sz="200" dirty="0">
              <a:solidFill>
                <a:schemeClr val="bg1"/>
              </a:solidFill>
            </a:endParaRPr>
          </a:p>
          <a:p>
            <a:pPr marL="0" indent="0">
              <a:buNone/>
              <a:defRPr/>
            </a:pPr>
            <a:r>
              <a:rPr lang="en-US" altLang="ja-JP" sz="2800" dirty="0">
                <a:solidFill>
                  <a:schemeClr val="bg1"/>
                </a:solidFill>
              </a:rPr>
              <a:t>【</a:t>
            </a:r>
            <a:r>
              <a:rPr lang="ja-JP" altLang="en-US" sz="2800" dirty="0">
                <a:solidFill>
                  <a:schemeClr val="bg1"/>
                </a:solidFill>
              </a:rPr>
              <a:t>関節リウマチ治療における</a:t>
            </a:r>
            <a:r>
              <a:rPr lang="en-US" altLang="ja-JP" sz="2800" dirty="0">
                <a:solidFill>
                  <a:schemeClr val="bg1"/>
                </a:solidFill>
              </a:rPr>
              <a:t>MTX</a:t>
            </a:r>
            <a:r>
              <a:rPr lang="ja-JP" altLang="en-US" sz="2800" dirty="0">
                <a:solidFill>
                  <a:schemeClr val="bg1"/>
                </a:solidFill>
              </a:rPr>
              <a:t>診療ガイドライン</a:t>
            </a:r>
            <a:r>
              <a:rPr lang="en-US" altLang="ja-JP" sz="2800" dirty="0">
                <a:solidFill>
                  <a:schemeClr val="bg1"/>
                </a:solidFill>
              </a:rPr>
              <a:t>】</a:t>
            </a:r>
          </a:p>
          <a:p>
            <a:pPr marL="185738" indent="-185738">
              <a:buNone/>
              <a:defRPr/>
            </a:pPr>
            <a:r>
              <a:rPr lang="ja-JP" altLang="en-US" sz="2800" dirty="0">
                <a:solidFill>
                  <a:schemeClr val="bg1"/>
                </a:solidFill>
              </a:rPr>
              <a:t>　発熱を伴わない軽度の咳嗽のみがみられた場合に安易に薬剤</a:t>
            </a:r>
            <a:r>
              <a:rPr lang="en-US" altLang="ja-JP" sz="2800" dirty="0">
                <a:solidFill>
                  <a:schemeClr val="bg1"/>
                </a:solidFill>
              </a:rPr>
              <a:t>A</a:t>
            </a:r>
            <a:r>
              <a:rPr lang="ja-JP" altLang="en-US" sz="2800" dirty="0">
                <a:solidFill>
                  <a:schemeClr val="bg1"/>
                </a:solidFill>
              </a:rPr>
              <a:t>の投与を中止すべきではないが，急に発熱，</a:t>
            </a:r>
            <a:r>
              <a:rPr lang="ja-JP" altLang="en-US" sz="2800" dirty="0">
                <a:solidFill>
                  <a:srgbClr val="C00000"/>
                </a:solidFill>
              </a:rPr>
              <a:t>咳嗽</a:t>
            </a:r>
            <a:r>
              <a:rPr lang="ja-JP" altLang="en-US" sz="2800" dirty="0">
                <a:solidFill>
                  <a:schemeClr val="bg1"/>
                </a:solidFill>
              </a:rPr>
              <a:t>，</a:t>
            </a:r>
            <a:r>
              <a:rPr lang="ja-JP" altLang="en-US" sz="2800" dirty="0">
                <a:solidFill>
                  <a:srgbClr val="C00000"/>
                </a:solidFill>
              </a:rPr>
              <a:t>息切れ</a:t>
            </a:r>
            <a:r>
              <a:rPr lang="ja-JP" altLang="en-US" sz="2800" dirty="0">
                <a:solidFill>
                  <a:schemeClr val="bg1"/>
                </a:solidFill>
              </a:rPr>
              <a:t>，呼吸困難がみられた場合には</a:t>
            </a:r>
            <a:r>
              <a:rPr lang="ja-JP" altLang="en-US" sz="2800" dirty="0">
                <a:solidFill>
                  <a:srgbClr val="C00000"/>
                </a:solidFill>
              </a:rPr>
              <a:t>投与を中止</a:t>
            </a:r>
            <a:r>
              <a:rPr lang="ja-JP" altLang="en-US" sz="2800" dirty="0">
                <a:solidFill>
                  <a:schemeClr val="bg1"/>
                </a:solidFill>
              </a:rPr>
              <a:t>して，鑑別検査を行い，場合によってはステロイド大量療法やＳＴ合剤，抗菌薬などの投与を並行して行う。</a:t>
            </a:r>
            <a:endParaRPr lang="ja-JP" altLang="en-US" sz="2400" dirty="0">
              <a:solidFill>
                <a:schemeClr val="bg1"/>
              </a:solidFill>
            </a:endParaRPr>
          </a:p>
        </p:txBody>
      </p:sp>
      <p:sp>
        <p:nvSpPr>
          <p:cNvPr id="10" name="正方形/長方形 9"/>
          <p:cNvSpPr/>
          <p:nvPr/>
        </p:nvSpPr>
        <p:spPr bwMode="auto">
          <a:xfrm>
            <a:off x="468313" y="4745825"/>
            <a:ext cx="8259762" cy="184864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800" dirty="0">
                <a:solidFill>
                  <a:srgbClr val="FFFFFF"/>
                </a:solidFill>
                <a:effectLst>
                  <a:outerShdw blurRad="38100" dist="38100" dir="2700000" algn="tl">
                    <a:srgbClr val="000000">
                      <a:alpha val="43137"/>
                    </a:srgbClr>
                  </a:outerShdw>
                </a:effectLst>
                <a:latin typeface="Segoe" pitchFamily="34" charset="0"/>
              </a:rPr>
              <a:t>ＧＬ不遵守（＋）？ </a:t>
            </a:r>
            <a:endParaRPr kumimoji="1" lang="en-US" altLang="ja-JP" sz="2800" dirty="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kumimoji="1" lang="ja-JP" altLang="en-US" sz="2800" dirty="0">
                <a:solidFill>
                  <a:srgbClr val="FFFFFF"/>
                </a:solidFill>
                <a:effectLst>
                  <a:outerShdw blurRad="38100" dist="38100" dir="2700000" algn="tl">
                    <a:srgbClr val="000000">
                      <a:alpha val="43137"/>
                    </a:srgbClr>
                  </a:outerShdw>
                </a:effectLst>
                <a:latin typeface="Segoe" pitchFamily="34" charset="0"/>
              </a:rPr>
              <a:t>∵）</a:t>
            </a:r>
            <a:r>
              <a:rPr kumimoji="1" lang="en-US" altLang="ja-JP" sz="2800" dirty="0">
                <a:solidFill>
                  <a:srgbClr val="FFFFFF"/>
                </a:solidFill>
                <a:effectLst>
                  <a:outerShdw blurRad="38100" dist="38100" dir="2700000" algn="tl">
                    <a:srgbClr val="000000">
                      <a:alpha val="43137"/>
                    </a:srgbClr>
                  </a:outerShdw>
                </a:effectLst>
                <a:latin typeface="Segoe" pitchFamily="34" charset="0"/>
              </a:rPr>
              <a:t>5/10</a:t>
            </a:r>
            <a:r>
              <a:rPr kumimoji="1" lang="ja-JP" altLang="en-US" sz="2800" dirty="0">
                <a:solidFill>
                  <a:srgbClr val="FFFFFF"/>
                </a:solidFill>
                <a:effectLst>
                  <a:outerShdw blurRad="38100" dist="38100" dir="2700000" algn="tl">
                    <a:srgbClr val="000000">
                      <a:alpha val="43137"/>
                    </a:srgbClr>
                  </a:outerShdw>
                </a:effectLst>
                <a:latin typeface="Segoe" pitchFamily="34" charset="0"/>
              </a:rPr>
              <a:t>咳・息切れを認識 → </a:t>
            </a:r>
            <a:r>
              <a:rPr kumimoji="1" lang="en-US" altLang="ja-JP" sz="2800" dirty="0">
                <a:solidFill>
                  <a:srgbClr val="FFFFFF"/>
                </a:solidFill>
                <a:effectLst>
                  <a:outerShdw blurRad="38100" dist="38100" dir="2700000" algn="tl">
                    <a:srgbClr val="000000">
                      <a:alpha val="43137"/>
                    </a:srgbClr>
                  </a:outerShdw>
                </a:effectLst>
                <a:latin typeface="Segoe" pitchFamily="34" charset="0"/>
              </a:rPr>
              <a:t>5/12</a:t>
            </a:r>
            <a:r>
              <a:rPr kumimoji="1" lang="ja-JP" altLang="en-US" sz="2800" dirty="0">
                <a:solidFill>
                  <a:srgbClr val="FFFFFF"/>
                </a:solidFill>
                <a:effectLst>
                  <a:outerShdw blurRad="38100" dist="38100" dir="2700000" algn="tl">
                    <a:srgbClr val="000000">
                      <a:alpha val="43137"/>
                    </a:srgbClr>
                  </a:outerShdw>
                </a:effectLst>
                <a:latin typeface="Segoe" pitchFamily="34" charset="0"/>
              </a:rPr>
              <a:t>中止がベター？</a:t>
            </a:r>
            <a:endParaRPr kumimoji="1" lang="en-US" altLang="ja-JP" sz="2800" dirty="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kumimoji="1" lang="en-US" altLang="ja-JP" sz="2800" dirty="0">
                <a:solidFill>
                  <a:srgbClr val="FFFFFF"/>
                </a:solidFill>
                <a:effectLst>
                  <a:outerShdw blurRad="38100" dist="38100" dir="2700000" algn="tl">
                    <a:srgbClr val="000000">
                      <a:alpha val="43137"/>
                    </a:srgbClr>
                  </a:outerShdw>
                </a:effectLst>
                <a:latin typeface="Segoe" pitchFamily="34" charset="0"/>
              </a:rPr>
              <a:t>But 5/13</a:t>
            </a:r>
            <a:r>
              <a:rPr kumimoji="1" lang="ja-JP" altLang="en-US" sz="2800" dirty="0">
                <a:solidFill>
                  <a:srgbClr val="FFC000"/>
                </a:solidFill>
                <a:effectLst>
                  <a:outerShdw blurRad="38100" dist="38100" dir="2700000" algn="tl">
                    <a:srgbClr val="000000">
                      <a:alpha val="43137"/>
                    </a:srgbClr>
                  </a:outerShdw>
                </a:effectLst>
                <a:latin typeface="Segoe" pitchFamily="34" charset="0"/>
              </a:rPr>
              <a:t>整形外科医</a:t>
            </a:r>
            <a:r>
              <a:rPr kumimoji="1" lang="ja-JP" altLang="en-US" sz="2800" dirty="0">
                <a:solidFill>
                  <a:srgbClr val="FFFFFF"/>
                </a:solidFill>
                <a:effectLst>
                  <a:outerShdw blurRad="38100" dist="38100" dir="2700000" algn="tl">
                    <a:srgbClr val="000000">
                      <a:alpha val="43137"/>
                    </a:srgbClr>
                  </a:outerShdw>
                </a:effectLst>
                <a:latin typeface="Segoe" pitchFamily="34" charset="0"/>
              </a:rPr>
              <a:t>：中止指示（－）</a:t>
            </a:r>
            <a:endParaRPr kumimoji="1" lang="en-US" altLang="ja-JP" sz="2800" dirty="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kumimoji="1" lang="en-US" altLang="ja-JP" sz="2800" dirty="0">
                <a:solidFill>
                  <a:srgbClr val="FFFFFF"/>
                </a:solidFill>
                <a:effectLst>
                  <a:outerShdw blurRad="38100" dist="38100" dir="2700000" algn="tl">
                    <a:srgbClr val="000000">
                      <a:alpha val="43137"/>
                    </a:srgbClr>
                  </a:outerShdw>
                </a:effectLst>
                <a:latin typeface="Segoe" pitchFamily="34" charset="0"/>
              </a:rPr>
              <a:t>But </a:t>
            </a:r>
            <a:r>
              <a:rPr kumimoji="1" lang="ja-JP" altLang="en-US" sz="2800" dirty="0">
                <a:solidFill>
                  <a:srgbClr val="FFFFFF"/>
                </a:solidFill>
                <a:effectLst>
                  <a:outerShdw blurRad="38100" dist="38100" dir="2700000" algn="tl">
                    <a:srgbClr val="000000">
                      <a:alpha val="43137"/>
                    </a:srgbClr>
                  </a:outerShdw>
                </a:effectLst>
                <a:latin typeface="Segoe" pitchFamily="34" charset="0"/>
              </a:rPr>
              <a:t>整形外科医：</a:t>
            </a:r>
            <a:r>
              <a:rPr kumimoji="1" lang="ja-JP" altLang="en-US" sz="2800" dirty="0">
                <a:solidFill>
                  <a:srgbClr val="FFC000"/>
                </a:solidFill>
                <a:effectLst>
                  <a:outerShdw blurRad="38100" dist="38100" dir="2700000" algn="tl">
                    <a:srgbClr val="000000">
                      <a:alpha val="43137"/>
                    </a:srgbClr>
                  </a:outerShdw>
                </a:effectLst>
                <a:latin typeface="Segoe" pitchFamily="34" charset="0"/>
              </a:rPr>
              <a:t>リウマチによる疼痛の相談</a:t>
            </a:r>
            <a:r>
              <a:rPr kumimoji="1" lang="ja-JP" altLang="en-US" sz="2800" dirty="0">
                <a:solidFill>
                  <a:srgbClr val="FFFFFF"/>
                </a:solidFill>
                <a:effectLst>
                  <a:outerShdw blurRad="38100" dist="38100" dir="2700000" algn="tl">
                    <a:srgbClr val="000000">
                      <a:alpha val="43137"/>
                    </a:srgbClr>
                  </a:outerShdw>
                </a:effectLst>
                <a:latin typeface="Segoe" pitchFamily="34" charset="0"/>
              </a:rPr>
              <a:t>と認識 </a:t>
            </a:r>
          </a:p>
        </p:txBody>
      </p:sp>
      <p:sp>
        <p:nvSpPr>
          <p:cNvPr id="12" name="右カーブ矢印 11"/>
          <p:cNvSpPr/>
          <p:nvPr/>
        </p:nvSpPr>
        <p:spPr bwMode="auto">
          <a:xfrm>
            <a:off x="107505" y="2427452"/>
            <a:ext cx="720080" cy="2592288"/>
          </a:xfrm>
          <a:prstGeom prst="curvedRightArrow">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1" name="円/楕円 4"/>
          <p:cNvSpPr/>
          <p:nvPr/>
        </p:nvSpPr>
        <p:spPr>
          <a:xfrm>
            <a:off x="7380312" y="265065"/>
            <a:ext cx="1586507" cy="1055687"/>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ja-JP" altLang="en-US" sz="2800" dirty="0"/>
              <a:t>慰謝料</a:t>
            </a:r>
            <a:r>
              <a:rPr lang="en-US" altLang="ja-JP" sz="2800" dirty="0"/>
              <a:t>600</a:t>
            </a:r>
            <a:r>
              <a:rPr lang="ja-JP" altLang="en-US" sz="2800" dirty="0"/>
              <a:t>万円</a:t>
            </a:r>
            <a:endParaRPr lang="en-US" altLang="ja-JP" sz="2800" dirty="0"/>
          </a:p>
        </p:txBody>
      </p:sp>
      <p:sp>
        <p:nvSpPr>
          <p:cNvPr id="3" name="タイトル 2"/>
          <p:cNvSpPr>
            <a:spLocks noGrp="1"/>
          </p:cNvSpPr>
          <p:nvPr>
            <p:ph type="title"/>
          </p:nvPr>
        </p:nvSpPr>
        <p:spPr/>
        <p:txBody>
          <a:bodyPr/>
          <a:lstStyle/>
          <a:p>
            <a:r>
              <a:rPr kumimoji="1" lang="en-US" altLang="ja-JP" dirty="0" smtClean="0"/>
              <a:t>H27.3.5</a:t>
            </a:r>
            <a:r>
              <a:rPr kumimoji="1" lang="ja-JP" altLang="en-US" dirty="0" smtClean="0"/>
              <a:t>東京地裁判決</a:t>
            </a:r>
            <a:endParaRPr kumimoji="1" lang="ja-JP" altLang="en-US" dirty="0"/>
          </a:p>
        </p:txBody>
      </p:sp>
    </p:spTree>
    <p:extLst>
      <p:ext uri="{BB962C8B-B14F-4D97-AF65-F5344CB8AC3E}">
        <p14:creationId xmlns:p14="http://schemas.microsoft.com/office/powerpoint/2010/main" val="1562726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2"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9" name="Rectangle 3"/>
          <p:cNvSpPr>
            <a:spLocks noGrp="1" noChangeArrowheads="1"/>
          </p:cNvSpPr>
          <p:nvPr>
            <p:ph type="body" idx="1"/>
          </p:nvPr>
        </p:nvSpPr>
        <p:spPr>
          <a:xfrm>
            <a:off x="0" y="0"/>
            <a:ext cx="9143999" cy="6858000"/>
          </a:xfrm>
          <a:solidFill>
            <a:schemeClr val="tx1"/>
          </a:solidFill>
          <a:ln w="25400">
            <a:noFill/>
          </a:ln>
        </p:spPr>
        <p:txBody>
          <a:bodyPr/>
          <a:lstStyle/>
          <a:p>
            <a:pPr eaLnBrk="1" hangingPunct="1">
              <a:spcBef>
                <a:spcPts val="1200"/>
              </a:spcBef>
              <a:spcAft>
                <a:spcPts val="1200"/>
              </a:spcAft>
              <a:buFont typeface="Wingdings" panose="05000000000000000000" pitchFamily="2" charset="2"/>
              <a:buNone/>
              <a:defRPr/>
            </a:pPr>
            <a:endParaRPr lang="en-US" altLang="ja-JP" sz="100" dirty="0">
              <a:solidFill>
                <a:schemeClr val="bg2"/>
              </a:solidFill>
              <a:effectLst/>
            </a:endParaRPr>
          </a:p>
          <a:p>
            <a:pPr eaLnBrk="1" hangingPunct="1">
              <a:spcBef>
                <a:spcPts val="1200"/>
              </a:spcBef>
              <a:spcAft>
                <a:spcPts val="1200"/>
              </a:spcAft>
              <a:buFont typeface="Wingdings" panose="05000000000000000000" pitchFamily="2" charset="2"/>
              <a:buNone/>
              <a:defRPr/>
            </a:pPr>
            <a:r>
              <a:rPr lang="ja-JP" altLang="en-US" sz="2400" dirty="0">
                <a:solidFill>
                  <a:schemeClr val="bg2"/>
                </a:solidFill>
                <a:effectLst/>
              </a:rPr>
              <a:t>　</a:t>
            </a:r>
            <a:r>
              <a:rPr lang="en-US" altLang="ja-JP" sz="2800" dirty="0">
                <a:solidFill>
                  <a:schemeClr val="bg2"/>
                </a:solidFill>
                <a:effectLst/>
              </a:rPr>
              <a:t>Pt</a:t>
            </a:r>
            <a:r>
              <a:rPr lang="ja-JP" altLang="en-US" sz="2800" dirty="0">
                <a:solidFill>
                  <a:schemeClr val="bg2"/>
                </a:solidFill>
                <a:effectLst/>
              </a:rPr>
              <a:t>：</a:t>
            </a:r>
            <a:r>
              <a:rPr lang="en-US" altLang="ja-JP" sz="2800" dirty="0">
                <a:solidFill>
                  <a:schemeClr val="bg2"/>
                </a:solidFill>
                <a:effectLst/>
              </a:rPr>
              <a:t>44</a:t>
            </a:r>
            <a:r>
              <a:rPr lang="ja-JP" altLang="en-US" sz="2800" dirty="0">
                <a:solidFill>
                  <a:schemeClr val="bg2"/>
                </a:solidFill>
                <a:effectLst/>
              </a:rPr>
              <a:t>（</a:t>
            </a:r>
            <a:r>
              <a:rPr lang="en-US" altLang="ja-JP" sz="2800" dirty="0">
                <a:solidFill>
                  <a:schemeClr val="bg2"/>
                </a:solidFill>
                <a:effectLst/>
              </a:rPr>
              <a:t>F</a:t>
            </a:r>
            <a:r>
              <a:rPr lang="ja-JP" altLang="en-US" sz="2800" dirty="0">
                <a:solidFill>
                  <a:schemeClr val="bg2"/>
                </a:solidFill>
                <a:effectLst/>
              </a:rPr>
              <a:t>）　</a:t>
            </a:r>
            <a:r>
              <a:rPr lang="en-US" altLang="ja-JP" sz="2800" dirty="0" err="1">
                <a:solidFill>
                  <a:schemeClr val="bg2"/>
                </a:solidFill>
                <a:effectLst/>
              </a:rPr>
              <a:t>Hsp</a:t>
            </a:r>
            <a:r>
              <a:rPr lang="ja-JP" altLang="en-US" sz="2800" dirty="0">
                <a:solidFill>
                  <a:schemeClr val="bg2"/>
                </a:solidFill>
                <a:effectLst/>
              </a:rPr>
              <a:t>：公立病院</a:t>
            </a:r>
            <a:endParaRPr lang="en-US" altLang="ja-JP" sz="2800" dirty="0">
              <a:solidFill>
                <a:schemeClr val="bg2"/>
              </a:solidFill>
              <a:effectLst/>
            </a:endParaRPr>
          </a:p>
          <a:p>
            <a:pPr eaLnBrk="1" hangingPunct="1">
              <a:buFont typeface="Wingdings" panose="05000000000000000000" pitchFamily="2" charset="2"/>
              <a:buNone/>
              <a:defRPr/>
            </a:pPr>
            <a:r>
              <a:rPr lang="ja-JP" altLang="en-US" sz="2800" dirty="0">
                <a:solidFill>
                  <a:schemeClr val="bg2"/>
                </a:solidFill>
                <a:effectLst/>
              </a:rPr>
              <a:t>　</a:t>
            </a:r>
            <a:r>
              <a:rPr lang="en-US" altLang="ja-JP" sz="2800" dirty="0">
                <a:solidFill>
                  <a:schemeClr val="bg2"/>
                </a:solidFill>
                <a:effectLst/>
              </a:rPr>
              <a:t>H20</a:t>
            </a:r>
            <a:r>
              <a:rPr lang="ja-JP" altLang="en-US" sz="2800" dirty="0">
                <a:solidFill>
                  <a:schemeClr val="bg2"/>
                </a:solidFill>
                <a:effectLst/>
              </a:rPr>
              <a:t>（</a:t>
            </a:r>
            <a:r>
              <a:rPr lang="en-US" altLang="ja-JP" sz="2800" dirty="0">
                <a:solidFill>
                  <a:schemeClr val="bg2"/>
                </a:solidFill>
                <a:effectLst/>
              </a:rPr>
              <a:t>2008</a:t>
            </a:r>
            <a:r>
              <a:rPr lang="ja-JP" altLang="en-US" sz="2800" dirty="0">
                <a:solidFill>
                  <a:schemeClr val="bg2"/>
                </a:solidFill>
                <a:effectLst/>
              </a:rPr>
              <a:t>）</a:t>
            </a:r>
            <a:r>
              <a:rPr lang="en-US" altLang="ja-JP" sz="2800" dirty="0">
                <a:solidFill>
                  <a:schemeClr val="bg2"/>
                </a:solidFill>
                <a:effectLst/>
              </a:rPr>
              <a:t>4/16 Lt</a:t>
            </a:r>
            <a:r>
              <a:rPr lang="ja-JP" altLang="en-US" sz="2800" dirty="0">
                <a:solidFill>
                  <a:schemeClr val="bg2"/>
                </a:solidFill>
                <a:effectLst/>
              </a:rPr>
              <a:t>乳房部分切除・センチネルリンパ節生検</a:t>
            </a:r>
            <a:endParaRPr lang="en-US" altLang="ja-JP" sz="2800" dirty="0">
              <a:solidFill>
                <a:schemeClr val="bg2"/>
              </a:solidFill>
              <a:effectLst/>
            </a:endParaRPr>
          </a:p>
          <a:p>
            <a:pPr eaLnBrk="1" hangingPunct="1">
              <a:buFont typeface="Wingdings" panose="05000000000000000000" pitchFamily="2" charset="2"/>
              <a:buNone/>
              <a:defRPr/>
            </a:pPr>
            <a:endParaRPr lang="en-US" altLang="ja-JP" sz="2800" dirty="0">
              <a:solidFill>
                <a:schemeClr val="bg2"/>
              </a:solidFill>
              <a:effectLst/>
            </a:endParaRPr>
          </a:p>
          <a:p>
            <a:pPr eaLnBrk="1" hangingPunct="1">
              <a:buFont typeface="Wingdings" panose="05000000000000000000" pitchFamily="2" charset="2"/>
              <a:buNone/>
              <a:defRPr/>
            </a:pPr>
            <a:endParaRPr lang="en-US" altLang="ja-JP" sz="2800" dirty="0">
              <a:solidFill>
                <a:schemeClr val="bg2"/>
              </a:solidFill>
              <a:effectLst/>
            </a:endParaRPr>
          </a:p>
          <a:p>
            <a:pPr eaLnBrk="1" hangingPunct="1">
              <a:buFont typeface="Wingdings" panose="05000000000000000000" pitchFamily="2" charset="2"/>
              <a:buNone/>
              <a:defRPr/>
            </a:pPr>
            <a:endParaRPr lang="en-US" altLang="ja-JP" sz="2800" dirty="0">
              <a:solidFill>
                <a:schemeClr val="bg2"/>
              </a:solidFill>
              <a:effectLst/>
            </a:endParaRPr>
          </a:p>
          <a:p>
            <a:pPr eaLnBrk="1" hangingPunct="1">
              <a:buFont typeface="Wingdings" panose="05000000000000000000" pitchFamily="2" charset="2"/>
              <a:buNone/>
              <a:defRPr/>
            </a:pPr>
            <a:r>
              <a:rPr lang="en-US" altLang="ja-JP" sz="2800" dirty="0">
                <a:solidFill>
                  <a:schemeClr val="bg2"/>
                </a:solidFill>
                <a:effectLst/>
              </a:rPr>
              <a:t> </a:t>
            </a:r>
            <a:r>
              <a:rPr lang="ja-JP" altLang="en-US" sz="2800" dirty="0">
                <a:solidFill>
                  <a:schemeClr val="bg2"/>
                </a:solidFill>
                <a:effectLst/>
              </a:rPr>
              <a:t>　</a:t>
            </a:r>
            <a:r>
              <a:rPr lang="en-US" altLang="ja-JP" sz="2800" dirty="0">
                <a:solidFill>
                  <a:schemeClr val="bg2"/>
                </a:solidFill>
                <a:effectLst/>
              </a:rPr>
              <a:t>8</a:t>
            </a:r>
            <a:r>
              <a:rPr lang="ja-JP" altLang="en-US" sz="2800" dirty="0">
                <a:solidFill>
                  <a:schemeClr val="bg2"/>
                </a:solidFill>
                <a:effectLst/>
              </a:rPr>
              <a:t>：</a:t>
            </a:r>
            <a:r>
              <a:rPr lang="en-US" altLang="ja-JP" sz="2800" dirty="0">
                <a:solidFill>
                  <a:schemeClr val="bg2"/>
                </a:solidFill>
                <a:effectLst/>
              </a:rPr>
              <a:t>55 </a:t>
            </a:r>
            <a:r>
              <a:rPr lang="ja-JP" altLang="en-US" sz="2800" dirty="0">
                <a:solidFill>
                  <a:schemeClr val="bg2"/>
                </a:solidFill>
                <a:effectLst/>
              </a:rPr>
              <a:t>Ｃ</a:t>
            </a:r>
            <a:r>
              <a:rPr lang="en-US" altLang="ja-JP" sz="2800" dirty="0" err="1">
                <a:solidFill>
                  <a:schemeClr val="bg2"/>
                </a:solidFill>
                <a:effectLst/>
              </a:rPr>
              <a:t>Dr</a:t>
            </a:r>
            <a:r>
              <a:rPr lang="ja-JP" altLang="en-US" sz="2800" dirty="0">
                <a:solidFill>
                  <a:schemeClr val="bg2"/>
                </a:solidFill>
                <a:effectLst/>
              </a:rPr>
              <a:t>：麻酔導入⇒呼吸，心拍数，血圧安定</a:t>
            </a:r>
            <a:endParaRPr lang="en-US" altLang="ja-JP" sz="2800" dirty="0">
              <a:solidFill>
                <a:schemeClr val="bg2"/>
              </a:solidFill>
              <a:effectLst/>
            </a:endParaRPr>
          </a:p>
          <a:p>
            <a:pPr eaLnBrk="1" hangingPunct="1">
              <a:buFont typeface="Wingdings" panose="05000000000000000000" pitchFamily="2" charset="2"/>
              <a:buNone/>
              <a:defRPr/>
            </a:pPr>
            <a:r>
              <a:rPr lang="ja-JP" altLang="en-US" sz="2800" dirty="0">
                <a:solidFill>
                  <a:schemeClr val="bg2"/>
                </a:solidFill>
                <a:effectLst/>
              </a:rPr>
              <a:t> 　</a:t>
            </a:r>
            <a:r>
              <a:rPr lang="en-US" altLang="ja-JP" sz="2800" dirty="0">
                <a:solidFill>
                  <a:schemeClr val="bg2"/>
                </a:solidFill>
                <a:effectLst/>
              </a:rPr>
              <a:t>9</a:t>
            </a:r>
            <a:r>
              <a:rPr lang="ja-JP" altLang="en-US" sz="2800" dirty="0">
                <a:solidFill>
                  <a:schemeClr val="bg2"/>
                </a:solidFill>
                <a:effectLst/>
              </a:rPr>
              <a:t>：</a:t>
            </a:r>
            <a:r>
              <a:rPr lang="en-US" altLang="ja-JP" sz="2800" dirty="0">
                <a:solidFill>
                  <a:schemeClr val="bg2"/>
                </a:solidFill>
                <a:effectLst/>
              </a:rPr>
              <a:t>07 </a:t>
            </a:r>
            <a:r>
              <a:rPr lang="ja-JP" altLang="en-US" sz="2800" dirty="0">
                <a:solidFill>
                  <a:schemeClr val="bg2"/>
                </a:solidFill>
                <a:effectLst/>
              </a:rPr>
              <a:t>Ｃ</a:t>
            </a:r>
            <a:r>
              <a:rPr lang="en-US" altLang="ja-JP" sz="2800" dirty="0" err="1">
                <a:solidFill>
                  <a:schemeClr val="bg2"/>
                </a:solidFill>
                <a:effectLst/>
              </a:rPr>
              <a:t>Dr</a:t>
            </a:r>
            <a:r>
              <a:rPr lang="ja-JP" altLang="en-US" sz="2800" dirty="0">
                <a:solidFill>
                  <a:schemeClr val="bg2"/>
                </a:solidFill>
                <a:effectLst/>
              </a:rPr>
              <a:t>：</a:t>
            </a:r>
            <a:r>
              <a:rPr lang="ja-JP" altLang="en-US" sz="2800" dirty="0">
                <a:solidFill>
                  <a:srgbClr val="C00000"/>
                </a:solidFill>
                <a:effectLst/>
              </a:rPr>
              <a:t>Ｙ手術室へ</a:t>
            </a:r>
            <a:r>
              <a:rPr lang="ja-JP" altLang="en-US" sz="2800" dirty="0">
                <a:solidFill>
                  <a:schemeClr val="bg2"/>
                </a:solidFill>
                <a:effectLst/>
              </a:rPr>
              <a:t>（</a:t>
            </a:r>
            <a:r>
              <a:rPr lang="en-US" altLang="ja-JP" sz="2800" dirty="0">
                <a:solidFill>
                  <a:schemeClr val="bg2"/>
                </a:solidFill>
                <a:effectLst/>
              </a:rPr>
              <a:t>PHS</a:t>
            </a:r>
            <a:r>
              <a:rPr lang="ja-JP" altLang="en-US" sz="2800" dirty="0">
                <a:solidFill>
                  <a:schemeClr val="bg2"/>
                </a:solidFill>
                <a:effectLst/>
              </a:rPr>
              <a:t>携帯）　</a:t>
            </a:r>
            <a:endParaRPr lang="en-US" altLang="ja-JP" sz="2800" dirty="0">
              <a:solidFill>
                <a:schemeClr val="bg2"/>
              </a:solidFill>
              <a:effectLst/>
            </a:endParaRPr>
          </a:p>
          <a:p>
            <a:pPr eaLnBrk="1" hangingPunct="1">
              <a:buFont typeface="Wingdings" panose="05000000000000000000" pitchFamily="2" charset="2"/>
              <a:buNone/>
              <a:defRPr/>
            </a:pPr>
            <a:r>
              <a:rPr lang="ja-JP" altLang="en-US" sz="2800" dirty="0">
                <a:solidFill>
                  <a:schemeClr val="bg2"/>
                </a:solidFill>
                <a:effectLst/>
              </a:rPr>
              <a:t>　　　∵）硬膜外麻酔を行なうＦ</a:t>
            </a:r>
            <a:r>
              <a:rPr lang="en-US" altLang="ja-JP" sz="2800" dirty="0" err="1">
                <a:solidFill>
                  <a:schemeClr val="bg2"/>
                </a:solidFill>
                <a:effectLst/>
              </a:rPr>
              <a:t>Dr</a:t>
            </a:r>
            <a:r>
              <a:rPr lang="ja-JP" altLang="en-US" sz="2800" dirty="0">
                <a:solidFill>
                  <a:schemeClr val="bg2"/>
                </a:solidFill>
                <a:effectLst/>
              </a:rPr>
              <a:t>（後期研修医）の指導</a:t>
            </a:r>
            <a:endParaRPr lang="en-US" altLang="ja-JP" sz="2800" dirty="0">
              <a:solidFill>
                <a:schemeClr val="bg2"/>
              </a:solidFill>
              <a:effectLst/>
            </a:endParaRPr>
          </a:p>
          <a:p>
            <a:pPr eaLnBrk="1" hangingPunct="1">
              <a:buFont typeface="Wingdings" panose="05000000000000000000" pitchFamily="2" charset="2"/>
              <a:buNone/>
              <a:defRPr/>
            </a:pPr>
            <a:r>
              <a:rPr lang="ja-JP" altLang="en-US" sz="2800" dirty="0">
                <a:solidFill>
                  <a:schemeClr val="bg2"/>
                </a:solidFill>
                <a:effectLst/>
              </a:rPr>
              <a:t>　　　→Ｅ</a:t>
            </a:r>
            <a:r>
              <a:rPr lang="en-US" altLang="ja-JP" sz="2800" dirty="0">
                <a:solidFill>
                  <a:schemeClr val="bg2"/>
                </a:solidFill>
                <a:effectLst/>
              </a:rPr>
              <a:t>Ns</a:t>
            </a:r>
            <a:r>
              <a:rPr lang="ja-JP" altLang="en-US" sz="2800" dirty="0">
                <a:solidFill>
                  <a:schemeClr val="bg2"/>
                </a:solidFill>
                <a:effectLst/>
              </a:rPr>
              <a:t>「何かあったら知らせてほしい」</a:t>
            </a:r>
            <a:endParaRPr lang="en-US" altLang="ja-JP" sz="2800" dirty="0">
              <a:solidFill>
                <a:schemeClr val="bg2"/>
              </a:solidFill>
              <a:effectLst/>
            </a:endParaRPr>
          </a:p>
          <a:p>
            <a:pPr eaLnBrk="1" hangingPunct="1">
              <a:buFont typeface="Wingdings" panose="05000000000000000000" pitchFamily="2" charset="2"/>
              <a:buNone/>
              <a:defRPr/>
            </a:pPr>
            <a:r>
              <a:rPr lang="en-US" altLang="ja-JP" sz="2800" dirty="0">
                <a:solidFill>
                  <a:schemeClr val="bg2"/>
                </a:solidFill>
                <a:effectLst/>
              </a:rPr>
              <a:t> </a:t>
            </a:r>
            <a:r>
              <a:rPr lang="ja-JP" altLang="en-US" sz="2800" dirty="0">
                <a:solidFill>
                  <a:schemeClr val="bg2"/>
                </a:solidFill>
                <a:effectLst/>
              </a:rPr>
              <a:t>　</a:t>
            </a:r>
            <a:r>
              <a:rPr lang="en-US" altLang="ja-JP" sz="2800" dirty="0">
                <a:solidFill>
                  <a:schemeClr val="bg2"/>
                </a:solidFill>
                <a:effectLst/>
              </a:rPr>
              <a:t>9</a:t>
            </a:r>
            <a:r>
              <a:rPr lang="ja-JP" altLang="en-US" sz="2800" dirty="0">
                <a:solidFill>
                  <a:schemeClr val="bg2"/>
                </a:solidFill>
                <a:effectLst/>
              </a:rPr>
              <a:t>：</a:t>
            </a:r>
            <a:r>
              <a:rPr lang="en-US" altLang="ja-JP" sz="2800" dirty="0">
                <a:solidFill>
                  <a:schemeClr val="bg2"/>
                </a:solidFill>
                <a:effectLst/>
              </a:rPr>
              <a:t>15 </a:t>
            </a:r>
            <a:r>
              <a:rPr lang="ja-JP" altLang="en-US" sz="2800" dirty="0">
                <a:solidFill>
                  <a:schemeClr val="bg2"/>
                </a:solidFill>
                <a:effectLst/>
              </a:rPr>
              <a:t>Ａ</a:t>
            </a:r>
            <a:r>
              <a:rPr lang="en-US" altLang="ja-JP" sz="2800" dirty="0" err="1">
                <a:solidFill>
                  <a:schemeClr val="bg2"/>
                </a:solidFill>
                <a:effectLst/>
              </a:rPr>
              <a:t>Dr</a:t>
            </a:r>
            <a:r>
              <a:rPr lang="ja-JP" altLang="en-US" sz="2800" dirty="0">
                <a:solidFill>
                  <a:schemeClr val="bg2"/>
                </a:solidFill>
                <a:effectLst/>
              </a:rPr>
              <a:t>→Ｄ</a:t>
            </a:r>
            <a:r>
              <a:rPr lang="en-US" altLang="ja-JP" sz="2800" dirty="0">
                <a:solidFill>
                  <a:schemeClr val="bg2"/>
                </a:solidFill>
                <a:effectLst/>
              </a:rPr>
              <a:t>Ns</a:t>
            </a:r>
            <a:r>
              <a:rPr lang="ja-JP" altLang="en-US" sz="2800" dirty="0">
                <a:solidFill>
                  <a:schemeClr val="bg2"/>
                </a:solidFill>
                <a:effectLst/>
              </a:rPr>
              <a:t>：ベッドの高さ・角度の調整　⇒</a:t>
            </a:r>
            <a:r>
              <a:rPr lang="en-US" altLang="ja-JP" sz="2800" dirty="0">
                <a:solidFill>
                  <a:schemeClr val="bg2"/>
                </a:solidFill>
                <a:effectLst/>
              </a:rPr>
              <a:t>OPE</a:t>
            </a:r>
            <a:r>
              <a:rPr lang="ja-JP" altLang="en-US" sz="2800" dirty="0">
                <a:solidFill>
                  <a:schemeClr val="bg2"/>
                </a:solidFill>
                <a:effectLst/>
              </a:rPr>
              <a:t>開始</a:t>
            </a:r>
            <a:endParaRPr lang="en-US" altLang="ja-JP" sz="2800" dirty="0">
              <a:solidFill>
                <a:schemeClr val="bg2"/>
              </a:solidFill>
              <a:effectLst/>
            </a:endParaRPr>
          </a:p>
          <a:p>
            <a:pPr eaLnBrk="1" hangingPunct="1">
              <a:buFont typeface="Wingdings" panose="05000000000000000000" pitchFamily="2" charset="2"/>
              <a:buNone/>
              <a:defRPr/>
            </a:pPr>
            <a:r>
              <a:rPr lang="en-US" altLang="ja-JP" sz="2800" dirty="0">
                <a:solidFill>
                  <a:schemeClr val="bg2"/>
                </a:solidFill>
                <a:effectLst/>
              </a:rPr>
              <a:t> </a:t>
            </a:r>
            <a:r>
              <a:rPr lang="ja-JP" altLang="en-US" sz="2800" dirty="0">
                <a:solidFill>
                  <a:schemeClr val="bg2"/>
                </a:solidFill>
                <a:effectLst/>
              </a:rPr>
              <a:t>　</a:t>
            </a:r>
            <a:r>
              <a:rPr lang="en-US" altLang="ja-JP" sz="2800" dirty="0">
                <a:solidFill>
                  <a:schemeClr val="bg2"/>
                </a:solidFill>
                <a:effectLst/>
              </a:rPr>
              <a:t>9</a:t>
            </a:r>
            <a:r>
              <a:rPr lang="ja-JP" altLang="en-US" sz="2800" dirty="0">
                <a:solidFill>
                  <a:schemeClr val="bg2"/>
                </a:solidFill>
                <a:effectLst/>
              </a:rPr>
              <a:t>：</a:t>
            </a:r>
            <a:r>
              <a:rPr lang="en-US" altLang="ja-JP" sz="2800" dirty="0">
                <a:solidFill>
                  <a:schemeClr val="bg2"/>
                </a:solidFill>
                <a:effectLst/>
              </a:rPr>
              <a:t>31 </a:t>
            </a:r>
            <a:r>
              <a:rPr lang="ja-JP" altLang="en-US" sz="2800" dirty="0">
                <a:solidFill>
                  <a:schemeClr val="bg2"/>
                </a:solidFill>
                <a:effectLst/>
              </a:rPr>
              <a:t>Ｄ</a:t>
            </a:r>
            <a:r>
              <a:rPr lang="en-US" altLang="ja-JP" sz="2800" dirty="0">
                <a:solidFill>
                  <a:schemeClr val="bg2"/>
                </a:solidFill>
                <a:effectLst/>
              </a:rPr>
              <a:t>Ns</a:t>
            </a:r>
            <a:r>
              <a:rPr lang="ja-JP" altLang="en-US" sz="2800" dirty="0">
                <a:solidFill>
                  <a:schemeClr val="bg2"/>
                </a:solidFill>
                <a:effectLst/>
              </a:rPr>
              <a:t>：</a:t>
            </a:r>
            <a:r>
              <a:rPr lang="en-US" altLang="ja-JP" sz="2800" dirty="0">
                <a:solidFill>
                  <a:schemeClr val="bg2"/>
                </a:solidFill>
                <a:effectLst/>
              </a:rPr>
              <a:t>SpO2</a:t>
            </a:r>
            <a:r>
              <a:rPr lang="ja-JP" altLang="en-US" sz="2800" dirty="0">
                <a:solidFill>
                  <a:schemeClr val="bg2"/>
                </a:solidFill>
                <a:effectLst/>
              </a:rPr>
              <a:t>の</a:t>
            </a:r>
            <a:r>
              <a:rPr lang="ja-JP" altLang="en-US" sz="2800" dirty="0">
                <a:solidFill>
                  <a:srgbClr val="C00000"/>
                </a:solidFill>
                <a:effectLst/>
              </a:rPr>
              <a:t>表示がない</a:t>
            </a:r>
            <a:r>
              <a:rPr lang="ja-JP" altLang="en-US" sz="2800" dirty="0">
                <a:solidFill>
                  <a:schemeClr val="bg2"/>
                </a:solidFill>
                <a:effectLst/>
              </a:rPr>
              <a:t>ことに気付く</a:t>
            </a:r>
            <a:endParaRPr lang="en-US" altLang="ja-JP" sz="2800" dirty="0">
              <a:solidFill>
                <a:schemeClr val="bg2"/>
              </a:solidFill>
              <a:effectLst/>
            </a:endParaRPr>
          </a:p>
          <a:p>
            <a:pPr eaLnBrk="1" hangingPunct="1">
              <a:buFont typeface="Wingdings" panose="05000000000000000000" pitchFamily="2" charset="2"/>
              <a:buNone/>
              <a:defRPr/>
            </a:pPr>
            <a:r>
              <a:rPr lang="en-US" altLang="ja-JP" sz="2800" dirty="0">
                <a:solidFill>
                  <a:schemeClr val="bg2"/>
                </a:solidFill>
                <a:effectLst/>
              </a:rPr>
              <a:t> </a:t>
            </a:r>
            <a:r>
              <a:rPr lang="ja-JP" altLang="en-US" sz="2800" dirty="0">
                <a:solidFill>
                  <a:schemeClr val="bg2"/>
                </a:solidFill>
                <a:effectLst/>
              </a:rPr>
              <a:t>　</a:t>
            </a:r>
            <a:r>
              <a:rPr lang="en-US" altLang="ja-JP" sz="2800" dirty="0">
                <a:solidFill>
                  <a:schemeClr val="bg2"/>
                </a:solidFill>
                <a:effectLst/>
              </a:rPr>
              <a:t>9</a:t>
            </a:r>
            <a:r>
              <a:rPr lang="ja-JP" altLang="en-US" sz="2800" dirty="0">
                <a:solidFill>
                  <a:schemeClr val="bg2"/>
                </a:solidFill>
                <a:effectLst/>
              </a:rPr>
              <a:t>：</a:t>
            </a:r>
            <a:r>
              <a:rPr lang="en-US" altLang="ja-JP" sz="2800" dirty="0">
                <a:solidFill>
                  <a:schemeClr val="bg2"/>
                </a:solidFill>
                <a:effectLst/>
              </a:rPr>
              <a:t>33 </a:t>
            </a:r>
            <a:r>
              <a:rPr lang="ja-JP" altLang="en-US" sz="2800" dirty="0">
                <a:solidFill>
                  <a:schemeClr val="bg2"/>
                </a:solidFill>
                <a:effectLst/>
              </a:rPr>
              <a:t>Ｃ</a:t>
            </a:r>
            <a:r>
              <a:rPr lang="en-US" altLang="ja-JP" sz="2800" dirty="0" err="1">
                <a:solidFill>
                  <a:schemeClr val="bg2"/>
                </a:solidFill>
                <a:effectLst/>
              </a:rPr>
              <a:t>Dr</a:t>
            </a:r>
            <a:r>
              <a:rPr lang="ja-JP" altLang="en-US" sz="2800" dirty="0">
                <a:solidFill>
                  <a:schemeClr val="bg2"/>
                </a:solidFill>
                <a:effectLst/>
              </a:rPr>
              <a:t>：呼び戻される</a:t>
            </a:r>
            <a:endParaRPr lang="en-US" altLang="ja-JP" sz="2800" dirty="0"/>
          </a:p>
        </p:txBody>
      </p:sp>
      <p:sp>
        <p:nvSpPr>
          <p:cNvPr id="2" name="正方形/長方形 1"/>
          <p:cNvSpPr/>
          <p:nvPr/>
        </p:nvSpPr>
        <p:spPr>
          <a:xfrm>
            <a:off x="539552" y="1413669"/>
            <a:ext cx="7344866" cy="12952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74638" indent="-274638" eaLnBrk="1" hangingPunct="1">
              <a:buFont typeface="Wingdings" panose="05000000000000000000" pitchFamily="2" charset="2"/>
              <a:buNone/>
              <a:defRPr/>
            </a:pPr>
            <a:r>
              <a:rPr lang="en-US" altLang="ja-JP" sz="2800" dirty="0">
                <a:solidFill>
                  <a:schemeClr val="bg2"/>
                </a:solidFill>
              </a:rPr>
              <a:t>【</a:t>
            </a:r>
            <a:r>
              <a:rPr lang="ja-JP" altLang="en-US" sz="2800" dirty="0">
                <a:solidFill>
                  <a:schemeClr val="bg2"/>
                </a:solidFill>
              </a:rPr>
              <a:t>Ｘ手術室</a:t>
            </a:r>
            <a:r>
              <a:rPr lang="en-US" altLang="ja-JP" sz="2800" dirty="0">
                <a:solidFill>
                  <a:schemeClr val="bg2"/>
                </a:solidFill>
              </a:rPr>
              <a:t>】</a:t>
            </a:r>
          </a:p>
          <a:p>
            <a:pPr marL="274638" indent="-274638" eaLnBrk="1" hangingPunct="1">
              <a:buFont typeface="Wingdings" panose="05000000000000000000" pitchFamily="2" charset="2"/>
              <a:buNone/>
              <a:defRPr/>
            </a:pPr>
            <a:r>
              <a:rPr lang="ja-JP" altLang="en-US" sz="2800" dirty="0">
                <a:solidFill>
                  <a:schemeClr val="bg2"/>
                </a:solidFill>
              </a:rPr>
              <a:t>　執刀医：Ａ</a:t>
            </a:r>
            <a:r>
              <a:rPr lang="en-US" altLang="ja-JP" sz="2800" dirty="0" err="1">
                <a:solidFill>
                  <a:schemeClr val="bg2"/>
                </a:solidFill>
              </a:rPr>
              <a:t>Dr</a:t>
            </a:r>
            <a:r>
              <a:rPr lang="ja-JP" altLang="en-US" sz="2800" dirty="0" err="1">
                <a:solidFill>
                  <a:schemeClr val="bg2"/>
                </a:solidFill>
              </a:rPr>
              <a:t>，</a:t>
            </a:r>
            <a:r>
              <a:rPr lang="ja-JP" altLang="en-US" sz="2800" dirty="0">
                <a:solidFill>
                  <a:schemeClr val="bg2"/>
                </a:solidFill>
              </a:rPr>
              <a:t>助手：Ｂ</a:t>
            </a:r>
            <a:r>
              <a:rPr lang="en-US" altLang="ja-JP" sz="2800" dirty="0" err="1">
                <a:solidFill>
                  <a:schemeClr val="bg2"/>
                </a:solidFill>
              </a:rPr>
              <a:t>Dr</a:t>
            </a:r>
            <a:r>
              <a:rPr lang="ja-JP" altLang="en-US" sz="2800" dirty="0" err="1">
                <a:solidFill>
                  <a:schemeClr val="bg2"/>
                </a:solidFill>
              </a:rPr>
              <a:t>，</a:t>
            </a:r>
            <a:r>
              <a:rPr lang="ja-JP" altLang="en-US" sz="2800" dirty="0">
                <a:solidFill>
                  <a:schemeClr val="bg2"/>
                </a:solidFill>
              </a:rPr>
              <a:t>麻酔科医：</a:t>
            </a:r>
            <a:r>
              <a:rPr lang="ja-JP" altLang="en-US" sz="2800" dirty="0">
                <a:solidFill>
                  <a:srgbClr val="C00000"/>
                </a:solidFill>
              </a:rPr>
              <a:t>Ｃ</a:t>
            </a:r>
            <a:r>
              <a:rPr lang="en-US" altLang="ja-JP" sz="2800" dirty="0" err="1">
                <a:solidFill>
                  <a:srgbClr val="C00000"/>
                </a:solidFill>
              </a:rPr>
              <a:t>Dr</a:t>
            </a:r>
            <a:endParaRPr lang="en-US" altLang="ja-JP" sz="2800" dirty="0">
              <a:solidFill>
                <a:srgbClr val="C00000"/>
              </a:solidFill>
            </a:endParaRPr>
          </a:p>
          <a:p>
            <a:pPr marL="274638" indent="-274638" eaLnBrk="1" hangingPunct="1">
              <a:buFont typeface="Wingdings" panose="05000000000000000000" pitchFamily="2" charset="2"/>
              <a:buNone/>
              <a:defRPr/>
            </a:pPr>
            <a:r>
              <a:rPr lang="ja-JP" altLang="en-US" sz="2800" dirty="0">
                <a:solidFill>
                  <a:schemeClr val="bg2"/>
                </a:solidFill>
              </a:rPr>
              <a:t>　器械だし：Ｄ</a:t>
            </a:r>
            <a:r>
              <a:rPr lang="en-US" altLang="ja-JP" sz="2800" dirty="0">
                <a:solidFill>
                  <a:schemeClr val="bg2"/>
                </a:solidFill>
              </a:rPr>
              <a:t>Ns</a:t>
            </a:r>
            <a:r>
              <a:rPr lang="ja-JP" altLang="en-US" sz="2800" dirty="0" err="1">
                <a:solidFill>
                  <a:schemeClr val="bg2"/>
                </a:solidFill>
              </a:rPr>
              <a:t>，</a:t>
            </a:r>
            <a:r>
              <a:rPr lang="ja-JP" altLang="en-US" sz="2800" dirty="0">
                <a:solidFill>
                  <a:schemeClr val="bg2"/>
                </a:solidFill>
              </a:rPr>
              <a:t>外回り：Ｅ</a:t>
            </a:r>
            <a:r>
              <a:rPr lang="en-US" altLang="ja-JP" sz="2800" dirty="0">
                <a:solidFill>
                  <a:schemeClr val="bg2"/>
                </a:solidFill>
              </a:rPr>
              <a:t>Ns</a:t>
            </a:r>
          </a:p>
        </p:txBody>
      </p:sp>
      <p:sp>
        <p:nvSpPr>
          <p:cNvPr id="9" name="正方形/長方形 8"/>
          <p:cNvSpPr/>
          <p:nvPr/>
        </p:nvSpPr>
        <p:spPr>
          <a:xfrm>
            <a:off x="5510213" y="6357938"/>
            <a:ext cx="3455987"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en-US" altLang="ja-JP" sz="2000" dirty="0">
                <a:solidFill>
                  <a:schemeClr val="bg2">
                    <a:lumMod val="50000"/>
                    <a:lumOff val="50000"/>
                  </a:schemeClr>
                </a:solidFill>
              </a:rPr>
              <a:t> </a:t>
            </a:r>
            <a:r>
              <a:rPr lang="ja-JP" altLang="en-US" sz="2000" dirty="0">
                <a:solidFill>
                  <a:schemeClr val="bg2">
                    <a:lumMod val="50000"/>
                    <a:lumOff val="50000"/>
                  </a:schemeClr>
                </a:solidFill>
              </a:rPr>
              <a:t>仁邦法律事務所 桑原博道</a:t>
            </a:r>
          </a:p>
        </p:txBody>
      </p:sp>
      <p:sp>
        <p:nvSpPr>
          <p:cNvPr id="15" name="正方形/長方形 14"/>
          <p:cNvSpPr/>
          <p:nvPr/>
        </p:nvSpPr>
        <p:spPr>
          <a:xfrm>
            <a:off x="4859337" y="5987826"/>
            <a:ext cx="2016919" cy="453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800" dirty="0">
                <a:solidFill>
                  <a:srgbClr val="C00000"/>
                </a:solidFill>
              </a:rPr>
              <a:t>低酸素脳症</a:t>
            </a:r>
            <a:endParaRPr lang="en-US" altLang="ja-JP" sz="2800" dirty="0">
              <a:solidFill>
                <a:srgbClr val="C00000"/>
              </a:solidFill>
            </a:endParaRPr>
          </a:p>
        </p:txBody>
      </p:sp>
      <p:sp>
        <p:nvSpPr>
          <p:cNvPr id="16" name="円/楕円 15"/>
          <p:cNvSpPr/>
          <p:nvPr/>
        </p:nvSpPr>
        <p:spPr>
          <a:xfrm>
            <a:off x="6804248" y="5083895"/>
            <a:ext cx="1944266" cy="1274043"/>
          </a:xfrm>
          <a:prstGeom prst="ellipse">
            <a:avLst/>
          </a:prstGeom>
          <a:ln/>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r>
              <a:rPr lang="ja-JP" altLang="en-US" sz="2800" dirty="0">
                <a:effectLst>
                  <a:outerShdw blurRad="38100" dist="38100" dir="2700000" algn="tl">
                    <a:srgbClr val="000000">
                      <a:alpha val="43137"/>
                    </a:srgbClr>
                  </a:outerShdw>
                </a:effectLst>
              </a:rPr>
              <a:t>常時</a:t>
            </a:r>
            <a:endParaRPr lang="en-US" altLang="ja-JP" sz="2800" dirty="0">
              <a:effectLst>
                <a:outerShdw blurRad="38100" dist="38100" dir="2700000" algn="tl">
                  <a:srgbClr val="000000">
                    <a:alpha val="43137"/>
                  </a:srgbClr>
                </a:outerShdw>
              </a:effectLst>
            </a:endParaRPr>
          </a:p>
          <a:p>
            <a:pPr algn="ctr" eaLnBrk="1" hangingPunct="1">
              <a:defRPr/>
            </a:pPr>
            <a:r>
              <a:rPr lang="ja-JP" altLang="en-US" sz="2800" dirty="0">
                <a:effectLst>
                  <a:outerShdw blurRad="38100" dist="38100" dir="2700000" algn="tl">
                    <a:srgbClr val="000000">
                      <a:alpha val="43137"/>
                    </a:srgbClr>
                  </a:outerShdw>
                </a:effectLst>
              </a:rPr>
              <a:t>在室？</a:t>
            </a:r>
          </a:p>
        </p:txBody>
      </p:sp>
      <p:sp>
        <p:nvSpPr>
          <p:cNvPr id="10" name="正方形/長方形 9"/>
          <p:cNvSpPr/>
          <p:nvPr/>
        </p:nvSpPr>
        <p:spPr>
          <a:xfrm>
            <a:off x="888418" y="6002292"/>
            <a:ext cx="3733378" cy="424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800" dirty="0">
                <a:solidFill>
                  <a:schemeClr val="bg2"/>
                </a:solidFill>
              </a:rPr>
              <a:t>⇒</a:t>
            </a:r>
            <a:r>
              <a:rPr lang="ja-JP" altLang="en-US" sz="2800" dirty="0">
                <a:solidFill>
                  <a:srgbClr val="C00000"/>
                </a:solidFill>
              </a:rPr>
              <a:t>蛇管の外れ</a:t>
            </a:r>
            <a:r>
              <a:rPr lang="ja-JP" altLang="en-US" sz="2800" dirty="0">
                <a:solidFill>
                  <a:schemeClr val="bg2"/>
                </a:solidFill>
              </a:rPr>
              <a:t>に気付く</a:t>
            </a:r>
            <a:endParaRPr lang="en-US" altLang="ja-JP" sz="2800" dirty="0">
              <a:solidFill>
                <a:srgbClr val="FF0000"/>
              </a:solidFill>
            </a:endParaRPr>
          </a:p>
        </p:txBody>
      </p:sp>
    </p:spTree>
    <p:extLst>
      <p:ext uri="{BB962C8B-B14F-4D97-AF65-F5344CB8AC3E}">
        <p14:creationId xmlns:p14="http://schemas.microsoft.com/office/powerpoint/2010/main" val="263578581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31459">
                                            <p:txEl>
                                              <p:pRg st="2" end="2"/>
                                            </p:txEl>
                                          </p:spTgt>
                                        </p:tgtEl>
                                        <p:attrNameLst>
                                          <p:attrName>style.visibility</p:attrName>
                                        </p:attrNameLst>
                                      </p:cBhvr>
                                      <p:to>
                                        <p:strVal val="visible"/>
                                      </p:to>
                                    </p:set>
                                    <p:animEffect transition="in" filter="blinds(horizontal)">
                                      <p:cBhvr>
                                        <p:cTn id="7" dur="500"/>
                                        <p:tgtEl>
                                          <p:spTgt spid="53145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31459">
                                            <p:txEl>
                                              <p:pRg st="6" end="6"/>
                                            </p:txEl>
                                          </p:spTgt>
                                        </p:tgtEl>
                                        <p:attrNameLst>
                                          <p:attrName>style.visibility</p:attrName>
                                        </p:attrNameLst>
                                      </p:cBhvr>
                                      <p:to>
                                        <p:strVal val="visible"/>
                                      </p:to>
                                    </p:set>
                                    <p:animEffect transition="in" filter="blinds(horizontal)">
                                      <p:cBhvr>
                                        <p:cTn id="17" dur="500"/>
                                        <p:tgtEl>
                                          <p:spTgt spid="531459">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31459">
                                            <p:txEl>
                                              <p:pRg st="7" end="7"/>
                                            </p:txEl>
                                          </p:spTgt>
                                        </p:tgtEl>
                                        <p:attrNameLst>
                                          <p:attrName>style.visibility</p:attrName>
                                        </p:attrNameLst>
                                      </p:cBhvr>
                                      <p:to>
                                        <p:strVal val="visible"/>
                                      </p:to>
                                    </p:set>
                                    <p:animEffect transition="in" filter="blinds(horizontal)">
                                      <p:cBhvr>
                                        <p:cTn id="22" dur="500"/>
                                        <p:tgtEl>
                                          <p:spTgt spid="531459">
                                            <p:txEl>
                                              <p:pRg st="7" end="7"/>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531459">
                                            <p:txEl>
                                              <p:pRg st="8" end="8"/>
                                            </p:txEl>
                                          </p:spTgt>
                                        </p:tgtEl>
                                        <p:attrNameLst>
                                          <p:attrName>style.visibility</p:attrName>
                                        </p:attrNameLst>
                                      </p:cBhvr>
                                      <p:to>
                                        <p:strVal val="visible"/>
                                      </p:to>
                                    </p:set>
                                    <p:animEffect transition="in" filter="blinds(horizontal)">
                                      <p:cBhvr>
                                        <p:cTn id="25" dur="500"/>
                                        <p:tgtEl>
                                          <p:spTgt spid="531459">
                                            <p:txEl>
                                              <p:pRg st="8" end="8"/>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531459">
                                            <p:txEl>
                                              <p:pRg st="9" end="9"/>
                                            </p:txEl>
                                          </p:spTgt>
                                        </p:tgtEl>
                                        <p:attrNameLst>
                                          <p:attrName>style.visibility</p:attrName>
                                        </p:attrNameLst>
                                      </p:cBhvr>
                                      <p:to>
                                        <p:strVal val="visible"/>
                                      </p:to>
                                    </p:set>
                                    <p:animEffect transition="in" filter="blinds(horizontal)">
                                      <p:cBhvr>
                                        <p:cTn id="28" dur="500"/>
                                        <p:tgtEl>
                                          <p:spTgt spid="531459">
                                            <p:txEl>
                                              <p:pRg st="9" end="9"/>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531459">
                                            <p:txEl>
                                              <p:pRg st="10" end="10"/>
                                            </p:txEl>
                                          </p:spTgt>
                                        </p:tgtEl>
                                        <p:attrNameLst>
                                          <p:attrName>style.visibility</p:attrName>
                                        </p:attrNameLst>
                                      </p:cBhvr>
                                      <p:to>
                                        <p:strVal val="visible"/>
                                      </p:to>
                                    </p:set>
                                    <p:animEffect transition="in" filter="blinds(horizontal)">
                                      <p:cBhvr>
                                        <p:cTn id="33" dur="500"/>
                                        <p:tgtEl>
                                          <p:spTgt spid="531459">
                                            <p:txEl>
                                              <p:pRg st="10" end="1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531459">
                                            <p:txEl>
                                              <p:pRg st="11" end="11"/>
                                            </p:txEl>
                                          </p:spTgt>
                                        </p:tgtEl>
                                        <p:attrNameLst>
                                          <p:attrName>style.visibility</p:attrName>
                                        </p:attrNameLst>
                                      </p:cBhvr>
                                      <p:to>
                                        <p:strVal val="visible"/>
                                      </p:to>
                                    </p:set>
                                    <p:animEffect transition="in" filter="blinds(horizontal)">
                                      <p:cBhvr>
                                        <p:cTn id="38" dur="500"/>
                                        <p:tgtEl>
                                          <p:spTgt spid="531459">
                                            <p:txEl>
                                              <p:pRg st="11" end="1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531459">
                                            <p:txEl>
                                              <p:pRg st="12" end="12"/>
                                            </p:txEl>
                                          </p:spTgt>
                                        </p:tgtEl>
                                        <p:attrNameLst>
                                          <p:attrName>style.visibility</p:attrName>
                                        </p:attrNameLst>
                                      </p:cBhvr>
                                      <p:to>
                                        <p:strVal val="visible"/>
                                      </p:to>
                                    </p:set>
                                    <p:animEffect transition="in" filter="blinds(horizontal)">
                                      <p:cBhvr>
                                        <p:cTn id="43" dur="500"/>
                                        <p:tgtEl>
                                          <p:spTgt spid="531459">
                                            <p:txEl>
                                              <p:pRg st="12" end="12"/>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linds(horizontal)">
                                      <p:cBhvr>
                                        <p:cTn id="48" dur="500"/>
                                        <p:tgtEl>
                                          <p:spTgt spid="1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linds(horizontal)">
                                      <p:cBhvr>
                                        <p:cTn id="53" dur="500"/>
                                        <p:tgtEl>
                                          <p:spTgt spid="1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dissolve">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6" grpId="0" animBg="1"/>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75444" y="971403"/>
            <a:ext cx="8229600" cy="5399235"/>
          </a:xfrm>
        </p:spPr>
        <p:txBody>
          <a:bodyPr/>
          <a:lstStyle/>
          <a:p>
            <a:pPr marL="0" indent="0">
              <a:buFont typeface="Wingdings" panose="05000000000000000000" pitchFamily="2" charset="2"/>
              <a:buNone/>
              <a:defRPr/>
            </a:pPr>
            <a:r>
              <a:rPr lang="ja-JP" altLang="en-US" sz="2800" dirty="0"/>
              <a:t>◎麻酔科医の常時在室</a:t>
            </a:r>
            <a:endParaRPr lang="en-US" altLang="ja-JP" sz="2800" dirty="0"/>
          </a:p>
          <a:p>
            <a:pPr marL="0" indent="0">
              <a:buFont typeface="Wingdings" panose="05000000000000000000" pitchFamily="2" charset="2"/>
              <a:buNone/>
              <a:defRPr/>
            </a:pPr>
            <a:endParaRPr lang="en-US" altLang="ja-JP" sz="2400" dirty="0"/>
          </a:p>
          <a:p>
            <a:pPr marL="0" indent="0">
              <a:buFont typeface="Wingdings" panose="05000000000000000000" pitchFamily="2" charset="2"/>
              <a:buNone/>
              <a:defRPr/>
            </a:pPr>
            <a:endParaRPr lang="en-US" altLang="ja-JP" sz="2400" dirty="0"/>
          </a:p>
          <a:p>
            <a:pPr marL="0" indent="0">
              <a:buFont typeface="Wingdings" panose="05000000000000000000" pitchFamily="2" charset="2"/>
              <a:buNone/>
              <a:defRPr/>
            </a:pPr>
            <a:endParaRPr lang="en-US" altLang="ja-JP" sz="1100" dirty="0"/>
          </a:p>
          <a:p>
            <a:pPr marL="0" indent="0">
              <a:spcBef>
                <a:spcPts val="0"/>
              </a:spcBef>
              <a:spcAft>
                <a:spcPts val="1200"/>
              </a:spcAft>
              <a:buFont typeface="Wingdings" panose="05000000000000000000" pitchFamily="2" charset="2"/>
              <a:buNone/>
              <a:defRPr/>
            </a:pPr>
            <a:endParaRPr lang="en-US" altLang="ja-JP" sz="2400" dirty="0"/>
          </a:p>
          <a:p>
            <a:pPr marL="0" indent="0">
              <a:spcBef>
                <a:spcPts val="0"/>
              </a:spcBef>
              <a:spcAft>
                <a:spcPts val="0"/>
              </a:spcAft>
              <a:buFont typeface="Wingdings" panose="05000000000000000000" pitchFamily="2" charset="2"/>
              <a:buNone/>
              <a:defRPr/>
            </a:pPr>
            <a:r>
              <a:rPr lang="en-US" altLang="ja-JP" sz="2800" dirty="0"/>
              <a:t>But</a:t>
            </a:r>
          </a:p>
          <a:p>
            <a:pPr marL="174625" indent="-174625">
              <a:spcBef>
                <a:spcPts val="0"/>
              </a:spcBef>
              <a:spcAft>
                <a:spcPts val="0"/>
              </a:spcAft>
              <a:buFont typeface="Wingdings" panose="05000000000000000000" pitchFamily="2" charset="2"/>
              <a:buNone/>
              <a:defRPr/>
            </a:pPr>
            <a:r>
              <a:rPr lang="ja-JP" altLang="en-US" sz="2800" dirty="0"/>
              <a:t>　①医療現場の実情</a:t>
            </a:r>
            <a:endParaRPr lang="en-US" altLang="ja-JP" sz="2800" dirty="0"/>
          </a:p>
          <a:p>
            <a:pPr marL="2328863" indent="-2328863">
              <a:spcBef>
                <a:spcPts val="0"/>
              </a:spcBef>
              <a:spcAft>
                <a:spcPts val="0"/>
              </a:spcAft>
              <a:buFont typeface="Wingdings" panose="05000000000000000000" pitchFamily="2" charset="2"/>
              <a:buNone/>
              <a:defRPr/>
            </a:pPr>
            <a:r>
              <a:rPr lang="ja-JP" altLang="en-US" sz="2800" dirty="0"/>
              <a:t>　　麻酔担当医：事情にかかわらず，手術室にいて絶え　間ない看視をしている</a:t>
            </a:r>
            <a:r>
              <a:rPr lang="ja-JP" altLang="en-US" sz="2800" dirty="0">
                <a:solidFill>
                  <a:srgbClr val="FF9900"/>
                </a:solidFill>
              </a:rPr>
              <a:t>？？</a:t>
            </a:r>
            <a:endParaRPr lang="en-US" altLang="ja-JP" sz="2800" dirty="0">
              <a:solidFill>
                <a:srgbClr val="FF9900"/>
              </a:solidFill>
            </a:endParaRPr>
          </a:p>
          <a:p>
            <a:pPr marL="174625" indent="-174625">
              <a:spcBef>
                <a:spcPts val="0"/>
              </a:spcBef>
              <a:spcAft>
                <a:spcPts val="0"/>
              </a:spcAft>
              <a:buFont typeface="Wingdings" panose="05000000000000000000" pitchFamily="2" charset="2"/>
              <a:buNone/>
              <a:defRPr/>
            </a:pPr>
            <a:r>
              <a:rPr lang="ja-JP" altLang="en-US" sz="2800" dirty="0"/>
              <a:t>　②指針の目的</a:t>
            </a:r>
            <a:endParaRPr lang="en-US" altLang="ja-JP" sz="2800" dirty="0"/>
          </a:p>
          <a:p>
            <a:pPr marL="174625" indent="-174625">
              <a:spcBef>
                <a:spcPts val="0"/>
              </a:spcBef>
              <a:spcAft>
                <a:spcPts val="0"/>
              </a:spcAft>
              <a:buFont typeface="Wingdings" panose="05000000000000000000" pitchFamily="2" charset="2"/>
              <a:buNone/>
              <a:defRPr/>
            </a:pPr>
            <a:r>
              <a:rPr lang="ja-JP" altLang="en-US" sz="2800" dirty="0"/>
              <a:t>　　＝モニタリングの整備を病院側に促進させる</a:t>
            </a:r>
            <a:endParaRPr lang="en-US" altLang="ja-JP" sz="2800" dirty="0"/>
          </a:p>
          <a:p>
            <a:pPr marL="174625" indent="-174625">
              <a:spcBef>
                <a:spcPts val="0"/>
              </a:spcBef>
              <a:spcAft>
                <a:spcPts val="1200"/>
              </a:spcAft>
              <a:buFont typeface="Wingdings" panose="05000000000000000000" pitchFamily="2" charset="2"/>
              <a:buNone/>
              <a:defRPr/>
            </a:pPr>
            <a:r>
              <a:rPr lang="ja-JP" altLang="en-US" sz="2800" dirty="0"/>
              <a:t>　　→学会として</a:t>
            </a:r>
            <a:r>
              <a:rPr lang="ja-JP" altLang="en-US" sz="2800" dirty="0">
                <a:solidFill>
                  <a:srgbClr val="FF9900"/>
                </a:solidFill>
              </a:rPr>
              <a:t>目標</a:t>
            </a:r>
            <a:r>
              <a:rPr lang="ja-JP" altLang="en-US" sz="2800" dirty="0"/>
              <a:t>とする姿勢，</a:t>
            </a:r>
            <a:r>
              <a:rPr lang="ja-JP" altLang="en-US" sz="2800" dirty="0">
                <a:solidFill>
                  <a:srgbClr val="FF9900"/>
                </a:solidFill>
              </a:rPr>
              <a:t>望ましい</a:t>
            </a:r>
            <a:r>
              <a:rPr lang="ja-JP" altLang="en-US" sz="2800" dirty="0"/>
              <a:t>姿勢を示す</a:t>
            </a:r>
            <a:endParaRPr lang="en-US" altLang="ja-JP" sz="2800" dirty="0">
              <a:effectLst/>
            </a:endParaRPr>
          </a:p>
          <a:p>
            <a:pPr marL="0" indent="0">
              <a:buFont typeface="Wingdings" panose="05000000000000000000" pitchFamily="2" charset="2"/>
              <a:buNone/>
              <a:defRPr/>
            </a:pPr>
            <a:endParaRPr lang="en-US" altLang="ja-JP" sz="2400" dirty="0">
              <a:effectLst/>
            </a:endParaRPr>
          </a:p>
          <a:p>
            <a:pPr marL="0" indent="0">
              <a:buFont typeface="Wingdings" panose="05000000000000000000" pitchFamily="2" charset="2"/>
              <a:buNone/>
              <a:defRPr/>
            </a:pPr>
            <a:endParaRPr lang="en-US" altLang="ja-JP" sz="2400" dirty="0">
              <a:effectLst/>
            </a:endParaRPr>
          </a:p>
          <a:p>
            <a:pPr marL="0" indent="0">
              <a:buFont typeface="Wingdings" panose="05000000000000000000" pitchFamily="2" charset="2"/>
              <a:buNone/>
              <a:defRPr/>
            </a:pPr>
            <a:endParaRPr lang="en-US" altLang="ja-JP" sz="2400" dirty="0">
              <a:effectLst/>
            </a:endParaRPr>
          </a:p>
          <a:p>
            <a:pPr marL="0" indent="0">
              <a:buFont typeface="Wingdings" panose="05000000000000000000" pitchFamily="2" charset="2"/>
              <a:buNone/>
              <a:defRPr/>
            </a:pPr>
            <a:endParaRPr lang="en-US" altLang="ja-JP" sz="2400" dirty="0">
              <a:effectLst/>
            </a:endParaRPr>
          </a:p>
          <a:p>
            <a:pPr marL="0" indent="0">
              <a:buFont typeface="Wingdings" panose="05000000000000000000" pitchFamily="2" charset="2"/>
              <a:buNone/>
              <a:defRPr/>
            </a:pPr>
            <a:endParaRPr lang="en-US" altLang="ja-JP" sz="2400" dirty="0">
              <a:effectLst/>
            </a:endParaRPr>
          </a:p>
          <a:p>
            <a:pPr marL="0" indent="0">
              <a:buFont typeface="Wingdings" panose="05000000000000000000" pitchFamily="2" charset="2"/>
              <a:buNone/>
              <a:defRPr/>
            </a:pPr>
            <a:r>
              <a:rPr lang="ja-JP" altLang="en-US" sz="2400" dirty="0">
                <a:effectLst/>
              </a:rPr>
              <a:t>　</a:t>
            </a:r>
            <a:endParaRPr lang="en-US" altLang="ja-JP" sz="2400" dirty="0">
              <a:effectLst/>
            </a:endParaRPr>
          </a:p>
          <a:p>
            <a:pPr marL="0" indent="0">
              <a:buFont typeface="Wingdings" panose="05000000000000000000" pitchFamily="2" charset="2"/>
              <a:buNone/>
              <a:defRPr/>
            </a:pPr>
            <a:endParaRPr lang="en-US" altLang="ja-JP" sz="2400" dirty="0">
              <a:effectLst/>
            </a:endParaRPr>
          </a:p>
          <a:p>
            <a:pPr marL="0" indent="0">
              <a:buFont typeface="Wingdings" panose="05000000000000000000" pitchFamily="2" charset="2"/>
              <a:buNone/>
              <a:defRPr/>
            </a:pPr>
            <a:r>
              <a:rPr lang="ja-JP" altLang="en-US" sz="2400" dirty="0">
                <a:effectLst/>
              </a:rPr>
              <a:t>　</a:t>
            </a:r>
          </a:p>
          <a:p>
            <a:pPr marL="0" indent="0">
              <a:buFont typeface="Wingdings" panose="05000000000000000000" pitchFamily="2" charset="2"/>
              <a:buNone/>
              <a:defRPr/>
            </a:pPr>
            <a:endParaRPr lang="en-US" altLang="ja-JP" sz="2400" dirty="0"/>
          </a:p>
          <a:p>
            <a:pPr marL="0" indent="0">
              <a:buFont typeface="Wingdings" panose="05000000000000000000" pitchFamily="2" charset="2"/>
              <a:buNone/>
              <a:defRPr/>
            </a:pPr>
            <a:endParaRPr lang="en-US" altLang="ja-JP" sz="2400" dirty="0"/>
          </a:p>
        </p:txBody>
      </p:sp>
      <p:sp>
        <p:nvSpPr>
          <p:cNvPr id="12" name="正方形/長方形 11"/>
          <p:cNvSpPr/>
          <p:nvPr/>
        </p:nvSpPr>
        <p:spPr>
          <a:xfrm>
            <a:off x="2270125" y="6054725"/>
            <a:ext cx="1081088" cy="566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ja-JP" altLang="en-US" sz="2400" dirty="0">
              <a:solidFill>
                <a:srgbClr val="FF9900"/>
              </a:solidFill>
            </a:endParaRPr>
          </a:p>
        </p:txBody>
      </p:sp>
      <p:sp>
        <p:nvSpPr>
          <p:cNvPr id="13" name="正方形/長方形 12"/>
          <p:cNvSpPr/>
          <p:nvPr/>
        </p:nvSpPr>
        <p:spPr>
          <a:xfrm>
            <a:off x="5629275" y="6370638"/>
            <a:ext cx="3455988" cy="503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en-US" altLang="ja-JP" sz="2000" dirty="0">
                <a:solidFill>
                  <a:schemeClr val="bg2">
                    <a:lumMod val="50000"/>
                    <a:lumOff val="50000"/>
                  </a:schemeClr>
                </a:solidFill>
              </a:rPr>
              <a:t> </a:t>
            </a:r>
            <a:r>
              <a:rPr lang="ja-JP" altLang="en-US" sz="2000" dirty="0">
                <a:solidFill>
                  <a:schemeClr val="bg2">
                    <a:lumMod val="50000"/>
                    <a:lumOff val="50000"/>
                  </a:schemeClr>
                </a:solidFill>
              </a:rPr>
              <a:t>仁邦法律事務所 桑原博道</a:t>
            </a:r>
          </a:p>
        </p:txBody>
      </p:sp>
      <p:sp>
        <p:nvSpPr>
          <p:cNvPr id="16" name="正方形/長方形 15"/>
          <p:cNvSpPr/>
          <p:nvPr/>
        </p:nvSpPr>
        <p:spPr>
          <a:xfrm>
            <a:off x="345146" y="1388269"/>
            <a:ext cx="8607425" cy="1457203"/>
          </a:xfrm>
          <a:prstGeom prst="rect">
            <a:avLst/>
          </a:prstGeom>
          <a:solidFill>
            <a:srgbClr val="FFFFCC"/>
          </a:solidFill>
          <a:ln w="31750">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2800" dirty="0">
                <a:solidFill>
                  <a:schemeClr val="bg2"/>
                </a:solidFill>
              </a:rPr>
              <a:t>【</a:t>
            </a:r>
            <a:r>
              <a:rPr lang="ja-JP" altLang="en-US" sz="2800" dirty="0">
                <a:solidFill>
                  <a:schemeClr val="bg2"/>
                </a:solidFill>
              </a:rPr>
              <a:t>安全な麻酔のためのモニター指針</a:t>
            </a:r>
            <a:r>
              <a:rPr lang="en-US" altLang="ja-JP" sz="2800" dirty="0">
                <a:solidFill>
                  <a:schemeClr val="bg2"/>
                </a:solidFill>
              </a:rPr>
              <a:t>】</a:t>
            </a:r>
          </a:p>
          <a:p>
            <a:pPr>
              <a:defRPr/>
            </a:pPr>
            <a:r>
              <a:rPr lang="ja-JP" altLang="en-US" sz="2800" dirty="0">
                <a:solidFill>
                  <a:schemeClr val="bg2"/>
                </a:solidFill>
              </a:rPr>
              <a:t>　現場に麻酔を担当する医師が居て，絶え間なく看視すること</a:t>
            </a:r>
          </a:p>
        </p:txBody>
      </p:sp>
      <p:sp>
        <p:nvSpPr>
          <p:cNvPr id="10" name="メモ 9"/>
          <p:cNvSpPr/>
          <p:nvPr/>
        </p:nvSpPr>
        <p:spPr>
          <a:xfrm>
            <a:off x="375444" y="5589240"/>
            <a:ext cx="8429625" cy="936104"/>
          </a:xfrm>
          <a:prstGeom prst="foldedCorner">
            <a:avLst>
              <a:gd name="adj" fmla="val 229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defRPr/>
            </a:pPr>
            <a:r>
              <a:rPr lang="ja-JP" altLang="en-US" sz="2400" dirty="0">
                <a:solidFill>
                  <a:srgbClr val="FF0000"/>
                </a:solidFill>
              </a:rPr>
              <a:t>　</a:t>
            </a:r>
            <a:r>
              <a:rPr lang="ja-JP" altLang="en-US" sz="2800" dirty="0">
                <a:solidFill>
                  <a:srgbClr val="C00000"/>
                </a:solidFill>
              </a:rPr>
              <a:t>刑事罰を科さなければならないほど</a:t>
            </a:r>
            <a:r>
              <a:rPr lang="ja-JP" altLang="en-US" sz="2800" dirty="0">
                <a:solidFill>
                  <a:schemeClr val="bg2"/>
                </a:solidFill>
              </a:rPr>
              <a:t>に許容されない問題性があったとは，到底いいがたい。（判決文抜粋）</a:t>
            </a:r>
            <a:endParaRPr lang="ja-JP" altLang="en-US" sz="2400" dirty="0">
              <a:solidFill>
                <a:schemeClr val="bg2"/>
              </a:solidFill>
            </a:endParaRPr>
          </a:p>
        </p:txBody>
      </p:sp>
      <p:sp>
        <p:nvSpPr>
          <p:cNvPr id="11" name="タイトル 3"/>
          <p:cNvSpPr>
            <a:spLocks noGrp="1"/>
          </p:cNvSpPr>
          <p:nvPr>
            <p:ph type="title"/>
          </p:nvPr>
        </p:nvSpPr>
        <p:spPr>
          <a:xfrm>
            <a:off x="381000" y="230188"/>
            <a:ext cx="8382000" cy="665162"/>
          </a:xfrm>
        </p:spPr>
        <p:txBody>
          <a:bodyPr/>
          <a:lstStyle/>
          <a:p>
            <a:r>
              <a:rPr lang="en-US" altLang="ja-JP" dirty="0" smtClean="0"/>
              <a:t>H25.9.17</a:t>
            </a:r>
            <a:r>
              <a:rPr lang="ja-JP" altLang="en-US" dirty="0" smtClean="0"/>
              <a:t>横浜地裁判決</a:t>
            </a:r>
            <a:endParaRPr lang="ja-JP" altLang="en-US" dirty="0"/>
          </a:p>
        </p:txBody>
      </p:sp>
      <p:sp>
        <p:nvSpPr>
          <p:cNvPr id="15" name="角丸四角形 14"/>
          <p:cNvSpPr/>
          <p:nvPr/>
        </p:nvSpPr>
        <p:spPr>
          <a:xfrm>
            <a:off x="6422231" y="421307"/>
            <a:ext cx="1870075" cy="576263"/>
          </a:xfrm>
          <a:prstGeom prst="round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anchor="ctr"/>
          <a:lstStyle/>
          <a:p>
            <a:pPr algn="ctr" eaLnBrk="1" hangingPunct="1">
              <a:defRPr/>
            </a:pPr>
            <a:r>
              <a:rPr lang="ja-JP" altLang="en-US" sz="3600" dirty="0">
                <a:effectLst>
                  <a:outerShdw blurRad="38100" dist="38100" dir="2700000" algn="tl">
                    <a:srgbClr val="000000">
                      <a:alpha val="43137"/>
                    </a:srgbClr>
                  </a:outerShdw>
                </a:effectLst>
              </a:rPr>
              <a:t>無　罪</a:t>
            </a:r>
            <a:endParaRPr lang="en-US" altLang="ja-JP"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787250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blinds(horizontal)">
                                      <p:cBhvr>
                                        <p:cTn id="40" dur="500"/>
                                        <p:tgtEl>
                                          <p:spTgt spid="3">
                                            <p:txEl>
                                              <p:pRg st="9" end="9"/>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blinds(horizontal)">
                                      <p:cBhvr>
                                        <p:cTn id="43" dur="500"/>
                                        <p:tgtEl>
                                          <p:spTgt spid="3">
                                            <p:txEl>
                                              <p:pRg st="10" end="1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dissolv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747897"/>
          </a:xfrm>
        </p:spPr>
        <p:txBody>
          <a:bodyPr/>
          <a:lstStyle/>
          <a:p>
            <a:r>
              <a:rPr kumimoji="1" lang="ja-JP" altLang="en-US" sz="5400" dirty="0" smtClean="0"/>
              <a:t>ま　と　め</a:t>
            </a:r>
            <a:endParaRPr kumimoji="1" lang="ja-JP" altLang="en-US" sz="5400" dirty="0"/>
          </a:p>
        </p:txBody>
      </p:sp>
      <p:sp>
        <p:nvSpPr>
          <p:cNvPr id="3" name="コンテンツ プレースホルダー 2"/>
          <p:cNvSpPr>
            <a:spLocks noGrp="1"/>
          </p:cNvSpPr>
          <p:nvPr>
            <p:ph idx="1"/>
          </p:nvPr>
        </p:nvSpPr>
        <p:spPr>
          <a:xfrm>
            <a:off x="539552" y="1124744"/>
            <a:ext cx="8223448" cy="5310365"/>
          </a:xfrm>
        </p:spPr>
        <p:txBody>
          <a:bodyPr/>
          <a:lstStyle/>
          <a:p>
            <a:pPr marL="0" indent="0">
              <a:buNone/>
            </a:pPr>
            <a:r>
              <a:rPr lang="ja-JP" altLang="en-US" u="sng" dirty="0" smtClean="0"/>
              <a:t>１．医療訴訟の傾向</a:t>
            </a:r>
            <a:endParaRPr lang="en-US" altLang="ja-JP" u="sng" dirty="0" smtClean="0"/>
          </a:p>
          <a:p>
            <a:pPr marL="0" indent="0">
              <a:buNone/>
            </a:pPr>
            <a:r>
              <a:rPr lang="ja-JP" altLang="en-US" dirty="0"/>
              <a:t>　</a:t>
            </a:r>
            <a:r>
              <a:rPr lang="ja-JP" altLang="en-US" dirty="0" smtClean="0"/>
              <a:t>①和解：判決は変化（－），認容率は変化（＋）</a:t>
            </a:r>
            <a:endParaRPr lang="en-US" altLang="ja-JP" dirty="0" smtClean="0"/>
          </a:p>
          <a:p>
            <a:pPr marL="0" indent="0">
              <a:spcAft>
                <a:spcPts val="1200"/>
              </a:spcAft>
              <a:buNone/>
            </a:pPr>
            <a:r>
              <a:rPr lang="ja-JP" altLang="en-US" dirty="0"/>
              <a:t>　</a:t>
            </a:r>
            <a:r>
              <a:rPr lang="ja-JP" altLang="en-US" dirty="0" smtClean="0"/>
              <a:t>②訴訟滞留↑，産婦人科の訴訟頻度↓↓</a:t>
            </a:r>
            <a:endParaRPr lang="en-US" altLang="ja-JP" dirty="0" smtClean="0"/>
          </a:p>
          <a:p>
            <a:pPr marL="0" indent="0">
              <a:buNone/>
            </a:pPr>
            <a:r>
              <a:rPr kumimoji="1" lang="ja-JP" altLang="en-US" u="sng" dirty="0" smtClean="0"/>
              <a:t>２．医療事故調査報告書</a:t>
            </a:r>
            <a:endParaRPr kumimoji="1" lang="en-US" altLang="ja-JP" u="sng" dirty="0" smtClean="0"/>
          </a:p>
          <a:p>
            <a:pPr marL="0" indent="0">
              <a:buNone/>
            </a:pPr>
            <a:r>
              <a:rPr lang="ja-JP" altLang="en-US" dirty="0"/>
              <a:t>　</a:t>
            </a:r>
            <a:r>
              <a:rPr lang="ja-JP" altLang="en-US" dirty="0" smtClean="0"/>
              <a:t>①「臨床経過」の引用（＋＋）</a:t>
            </a:r>
            <a:endParaRPr lang="en-US" altLang="ja-JP" dirty="0" smtClean="0"/>
          </a:p>
          <a:p>
            <a:pPr marL="0" indent="0">
              <a:spcAft>
                <a:spcPts val="1200"/>
              </a:spcAft>
              <a:buNone/>
            </a:pPr>
            <a:r>
              <a:rPr kumimoji="1" lang="ja-JP" altLang="en-US" dirty="0"/>
              <a:t>　</a:t>
            </a:r>
            <a:r>
              <a:rPr kumimoji="1" lang="ja-JP" altLang="en-US" dirty="0" smtClean="0"/>
              <a:t>②</a:t>
            </a:r>
            <a:r>
              <a:rPr kumimoji="1" lang="en-US" altLang="ja-JP" dirty="0" smtClean="0"/>
              <a:t>×</a:t>
            </a:r>
            <a:r>
              <a:rPr kumimoji="1" lang="ja-JP" altLang="en-US" dirty="0" smtClean="0"/>
              <a:t>「過失」の記載</a:t>
            </a:r>
            <a:endParaRPr kumimoji="1" lang="en-US" altLang="ja-JP" dirty="0" smtClean="0"/>
          </a:p>
          <a:p>
            <a:pPr marL="0" indent="0">
              <a:buNone/>
            </a:pPr>
            <a:r>
              <a:rPr lang="ja-JP" altLang="en-US" u="sng" dirty="0" smtClean="0"/>
              <a:t>３．診療ガイドライン</a:t>
            </a:r>
            <a:endParaRPr lang="en-US" altLang="ja-JP" u="sng" dirty="0" smtClean="0"/>
          </a:p>
          <a:p>
            <a:pPr marL="0" indent="0">
              <a:spcAft>
                <a:spcPts val="1200"/>
              </a:spcAft>
              <a:buNone/>
            </a:pPr>
            <a:r>
              <a:rPr kumimoji="1" lang="ja-JP" altLang="en-US" dirty="0"/>
              <a:t>　</a:t>
            </a:r>
            <a:r>
              <a:rPr kumimoji="1" lang="ja-JP" altLang="en-US" dirty="0" smtClean="0"/>
              <a:t>遵守≒過失（－），不遵守≠過失（＋）</a:t>
            </a:r>
            <a:endParaRPr kumimoji="1" lang="en-US" altLang="ja-JP" dirty="0" smtClean="0"/>
          </a:p>
          <a:p>
            <a:pPr marL="0" indent="0">
              <a:buNone/>
            </a:pPr>
            <a:r>
              <a:rPr lang="ja-JP" altLang="en-US" u="sng" dirty="0" smtClean="0"/>
              <a:t>４．民事上の「過失」≠刑事上の「過失」</a:t>
            </a:r>
            <a:endParaRPr kumimoji="1" lang="ja-JP" altLang="en-US" u="sng" dirty="0"/>
          </a:p>
        </p:txBody>
      </p:sp>
      <p:sp>
        <p:nvSpPr>
          <p:cNvPr id="4" name="正方形/長方形 3"/>
          <p:cNvSpPr/>
          <p:nvPr/>
        </p:nvSpPr>
        <p:spPr>
          <a:xfrm>
            <a:off x="5510213" y="6357938"/>
            <a:ext cx="3455987"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en-US" altLang="ja-JP" sz="2000" dirty="0">
                <a:solidFill>
                  <a:schemeClr val="bg2">
                    <a:lumMod val="50000"/>
                    <a:lumOff val="50000"/>
                  </a:schemeClr>
                </a:solidFill>
              </a:rPr>
              <a:t> </a:t>
            </a:r>
            <a:r>
              <a:rPr lang="ja-JP" altLang="en-US" sz="2000" dirty="0">
                <a:solidFill>
                  <a:schemeClr val="bg2">
                    <a:lumMod val="50000"/>
                    <a:lumOff val="50000"/>
                  </a:schemeClr>
                </a:solidFill>
              </a:rPr>
              <a:t>仁邦法律事務所 桑原博道</a:t>
            </a:r>
          </a:p>
        </p:txBody>
      </p:sp>
    </p:spTree>
    <p:extLst>
      <p:ext uri="{BB962C8B-B14F-4D97-AF65-F5344CB8AC3E}">
        <p14:creationId xmlns:p14="http://schemas.microsoft.com/office/powerpoint/2010/main" val="175216413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プレースホルダー 6"/>
          <p:cNvGraphicFramePr>
            <a:graphicFrameLocks noGrp="1"/>
          </p:cNvGraphicFramePr>
          <p:nvPr>
            <p:ph type="chart" idx="1"/>
            <p:extLst>
              <p:ext uri="{D42A27DB-BD31-4B8C-83A1-F6EECF244321}">
                <p14:modId xmlns:p14="http://schemas.microsoft.com/office/powerpoint/2010/main" val="310919391"/>
              </p:ext>
            </p:extLst>
          </p:nvPr>
        </p:nvGraphicFramePr>
        <p:xfrm>
          <a:off x="467544" y="404665"/>
          <a:ext cx="8229600"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3"/>
          <p:cNvSpPr>
            <a:spLocks noGrp="1" noRot="1" noChangeArrowheads="1"/>
          </p:cNvSpPr>
          <p:nvPr>
            <p:ph type="title"/>
          </p:nvPr>
        </p:nvSpPr>
        <p:spPr>
          <a:xfrm>
            <a:off x="735013" y="5323903"/>
            <a:ext cx="8229600" cy="886397"/>
          </a:xfrm>
        </p:spPr>
        <p:txBody>
          <a:bodyPr/>
          <a:lstStyle/>
          <a:p>
            <a:pPr algn="r" eaLnBrk="1" hangingPunct="1">
              <a:defRPr/>
            </a:pPr>
            <a:r>
              <a:rPr lang="ja-JP" altLang="en-US" sz="3200" b="0" dirty="0">
                <a:solidFill>
                  <a:srgbClr val="FFFF00"/>
                </a:solidFill>
              </a:rPr>
              <a:t>医療訴訟件数／１年間</a:t>
            </a:r>
            <a:br>
              <a:rPr lang="ja-JP" altLang="en-US" sz="3200" b="0" dirty="0">
                <a:solidFill>
                  <a:srgbClr val="FFFF00"/>
                </a:solidFill>
              </a:rPr>
            </a:br>
            <a:r>
              <a:rPr lang="en-US" altLang="ja-JP" sz="3200" dirty="0">
                <a:solidFill>
                  <a:srgbClr val="FFFF00"/>
                </a:solidFill>
              </a:rPr>
              <a:t>〔</a:t>
            </a:r>
            <a:r>
              <a:rPr lang="ja-JP" altLang="en-US" sz="3200" b="0" dirty="0" smtClean="0">
                <a:solidFill>
                  <a:srgbClr val="FFFF00"/>
                </a:solidFill>
              </a:rPr>
              <a:t>最高裁判所統計資料</a:t>
            </a:r>
            <a:r>
              <a:rPr lang="en-US" altLang="ja-JP" sz="3200" b="0" dirty="0" smtClean="0">
                <a:solidFill>
                  <a:srgbClr val="FFFF00"/>
                </a:solidFill>
              </a:rPr>
              <a:t>〕</a:t>
            </a:r>
            <a:endParaRPr lang="ja-JP" altLang="en-US" sz="3200" b="0" dirty="0">
              <a:solidFill>
                <a:srgbClr val="FFFF00"/>
              </a:solidFill>
            </a:endParaRPr>
          </a:p>
        </p:txBody>
      </p:sp>
      <p:sp>
        <p:nvSpPr>
          <p:cNvPr id="4" name="正方形/長方形 3"/>
          <p:cNvSpPr/>
          <p:nvPr/>
        </p:nvSpPr>
        <p:spPr>
          <a:xfrm>
            <a:off x="5510213" y="6357938"/>
            <a:ext cx="3455987"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en-US" altLang="ja-JP" sz="2000" dirty="0">
                <a:solidFill>
                  <a:schemeClr val="bg2">
                    <a:lumMod val="50000"/>
                    <a:lumOff val="50000"/>
                  </a:schemeClr>
                </a:solidFill>
              </a:rPr>
              <a:t> </a:t>
            </a:r>
            <a:r>
              <a:rPr lang="ja-JP" altLang="en-US" sz="2000" dirty="0">
                <a:solidFill>
                  <a:schemeClr val="bg2">
                    <a:lumMod val="50000"/>
                    <a:lumOff val="50000"/>
                  </a:schemeClr>
                </a:solidFill>
              </a:rPr>
              <a:t>仁邦法律事務所 桑原博道</a:t>
            </a:r>
          </a:p>
        </p:txBody>
      </p:sp>
      <p:sp>
        <p:nvSpPr>
          <p:cNvPr id="5" name="正方形/長方形 4"/>
          <p:cNvSpPr/>
          <p:nvPr/>
        </p:nvSpPr>
        <p:spPr>
          <a:xfrm>
            <a:off x="179388" y="115888"/>
            <a:ext cx="927100"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dirty="0">
                <a:solidFill>
                  <a:schemeClr val="tx1"/>
                </a:solidFill>
              </a:rPr>
              <a:t>（件）</a:t>
            </a:r>
            <a:endParaRPr lang="en-US" altLang="ja-JP" sz="2400" dirty="0">
              <a:solidFill>
                <a:schemeClr val="tx1"/>
              </a:solidFill>
            </a:endParaRPr>
          </a:p>
        </p:txBody>
      </p:sp>
    </p:spTree>
    <p:extLst>
      <p:ext uri="{BB962C8B-B14F-4D97-AF65-F5344CB8AC3E}">
        <p14:creationId xmlns:p14="http://schemas.microsoft.com/office/powerpoint/2010/main" val="1290155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プレースホルダー 6"/>
          <p:cNvGraphicFramePr>
            <a:graphicFrameLocks noGrp="1"/>
          </p:cNvGraphicFramePr>
          <p:nvPr>
            <p:ph type="chart" idx="1"/>
            <p:extLst>
              <p:ext uri="{D42A27DB-BD31-4B8C-83A1-F6EECF244321}">
                <p14:modId xmlns:p14="http://schemas.microsoft.com/office/powerpoint/2010/main" val="3674441607"/>
              </p:ext>
            </p:extLst>
          </p:nvPr>
        </p:nvGraphicFramePr>
        <p:xfrm>
          <a:off x="467544" y="404665"/>
          <a:ext cx="8229600"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3"/>
          <p:cNvSpPr>
            <a:spLocks noGrp="1" noRot="1" noChangeArrowheads="1"/>
          </p:cNvSpPr>
          <p:nvPr>
            <p:ph type="title"/>
          </p:nvPr>
        </p:nvSpPr>
        <p:spPr>
          <a:xfrm>
            <a:off x="735013" y="5323903"/>
            <a:ext cx="8229600" cy="886397"/>
          </a:xfrm>
        </p:spPr>
        <p:txBody>
          <a:bodyPr/>
          <a:lstStyle/>
          <a:p>
            <a:pPr algn="r" eaLnBrk="1" hangingPunct="1">
              <a:defRPr/>
            </a:pPr>
            <a:r>
              <a:rPr lang="ja-JP" altLang="en-US" sz="3200" b="0" dirty="0">
                <a:solidFill>
                  <a:srgbClr val="FFFF00"/>
                </a:solidFill>
              </a:rPr>
              <a:t>医療訴訟件数／１年間</a:t>
            </a:r>
            <a:br>
              <a:rPr lang="ja-JP" altLang="en-US" sz="3200" b="0" dirty="0">
                <a:solidFill>
                  <a:srgbClr val="FFFF00"/>
                </a:solidFill>
              </a:rPr>
            </a:br>
            <a:r>
              <a:rPr lang="en-US" altLang="ja-JP" sz="3200" b="0" dirty="0" smtClean="0">
                <a:solidFill>
                  <a:srgbClr val="FFFF00"/>
                </a:solidFill>
              </a:rPr>
              <a:t>〔</a:t>
            </a:r>
            <a:r>
              <a:rPr lang="ja-JP" altLang="en-US" sz="3200" b="0" dirty="0" smtClean="0">
                <a:solidFill>
                  <a:srgbClr val="FFFF00"/>
                </a:solidFill>
              </a:rPr>
              <a:t>最高</a:t>
            </a:r>
            <a:r>
              <a:rPr lang="ja-JP" altLang="en-US" sz="3200" b="0" dirty="0">
                <a:solidFill>
                  <a:srgbClr val="FFFF00"/>
                </a:solidFill>
              </a:rPr>
              <a:t>裁判所統計</a:t>
            </a:r>
            <a:r>
              <a:rPr lang="ja-JP" altLang="en-US" sz="3200" b="0" dirty="0" smtClean="0">
                <a:solidFill>
                  <a:srgbClr val="FFFF00"/>
                </a:solidFill>
              </a:rPr>
              <a:t>資料</a:t>
            </a:r>
            <a:r>
              <a:rPr lang="en-US" altLang="ja-JP" sz="3200" b="0" dirty="0" smtClean="0">
                <a:solidFill>
                  <a:srgbClr val="FFFF00"/>
                </a:solidFill>
              </a:rPr>
              <a:t>〕</a:t>
            </a:r>
            <a:endParaRPr lang="ja-JP" altLang="en-US" sz="3200" b="0" dirty="0">
              <a:solidFill>
                <a:srgbClr val="FFFF00"/>
              </a:solidFill>
            </a:endParaRPr>
          </a:p>
        </p:txBody>
      </p:sp>
      <p:sp>
        <p:nvSpPr>
          <p:cNvPr id="4" name="正方形/長方形 3"/>
          <p:cNvSpPr/>
          <p:nvPr/>
        </p:nvSpPr>
        <p:spPr>
          <a:xfrm>
            <a:off x="5508104" y="6381328"/>
            <a:ext cx="3458097" cy="481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en-US" altLang="ja-JP" sz="2000" dirty="0">
                <a:solidFill>
                  <a:schemeClr val="bg2">
                    <a:lumMod val="50000"/>
                    <a:lumOff val="50000"/>
                  </a:schemeClr>
                </a:solidFill>
              </a:rPr>
              <a:t> </a:t>
            </a:r>
            <a:r>
              <a:rPr lang="ja-JP" altLang="en-US" sz="2000" dirty="0">
                <a:solidFill>
                  <a:schemeClr val="bg2">
                    <a:lumMod val="50000"/>
                    <a:lumOff val="50000"/>
                  </a:schemeClr>
                </a:solidFill>
              </a:rPr>
              <a:t>仁邦法律事務所 桑原博道</a:t>
            </a:r>
          </a:p>
        </p:txBody>
      </p:sp>
      <p:sp>
        <p:nvSpPr>
          <p:cNvPr id="5" name="正方形/長方形 4"/>
          <p:cNvSpPr/>
          <p:nvPr/>
        </p:nvSpPr>
        <p:spPr>
          <a:xfrm>
            <a:off x="179388" y="115888"/>
            <a:ext cx="927100"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dirty="0">
                <a:solidFill>
                  <a:schemeClr val="tx1"/>
                </a:solidFill>
              </a:rPr>
              <a:t>（件）</a:t>
            </a:r>
            <a:endParaRPr lang="en-US" altLang="ja-JP" sz="2400" dirty="0">
              <a:solidFill>
                <a:schemeClr val="tx1"/>
              </a:solidFill>
            </a:endParaRPr>
          </a:p>
        </p:txBody>
      </p:sp>
    </p:spTree>
    <p:extLst>
      <p:ext uri="{BB962C8B-B14F-4D97-AF65-F5344CB8AC3E}">
        <p14:creationId xmlns:p14="http://schemas.microsoft.com/office/powerpoint/2010/main" val="1538925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プレースホルダー 6"/>
          <p:cNvGraphicFramePr>
            <a:graphicFrameLocks noGrp="1"/>
          </p:cNvGraphicFramePr>
          <p:nvPr>
            <p:ph type="chart" idx="1"/>
            <p:extLst>
              <p:ext uri="{D42A27DB-BD31-4B8C-83A1-F6EECF244321}">
                <p14:modId xmlns:p14="http://schemas.microsoft.com/office/powerpoint/2010/main" val="4058332335"/>
              </p:ext>
            </p:extLst>
          </p:nvPr>
        </p:nvGraphicFramePr>
        <p:xfrm>
          <a:off x="761685" y="404019"/>
          <a:ext cx="7941443" cy="4248471"/>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a:spLocks noGrp="1" noRot="1" noChangeArrowheads="1"/>
          </p:cNvSpPr>
          <p:nvPr>
            <p:ph type="title"/>
          </p:nvPr>
        </p:nvSpPr>
        <p:spPr>
          <a:xfrm>
            <a:off x="735013" y="5323903"/>
            <a:ext cx="8229600" cy="886397"/>
          </a:xfrm>
        </p:spPr>
        <p:txBody>
          <a:bodyPr/>
          <a:lstStyle/>
          <a:p>
            <a:pPr algn="r" eaLnBrk="1" hangingPunct="1">
              <a:defRPr/>
            </a:pPr>
            <a:r>
              <a:rPr lang="ja-JP" altLang="en-US" sz="3200" dirty="0">
                <a:solidFill>
                  <a:srgbClr val="FFFF00"/>
                </a:solidFill>
              </a:rPr>
              <a:t>平均審理期間</a:t>
            </a:r>
            <a:r>
              <a:rPr lang="ja-JP" altLang="en-US" sz="3200" b="0" dirty="0">
                <a:solidFill>
                  <a:srgbClr val="FFFF00"/>
                </a:solidFill>
              </a:rPr>
              <a:t/>
            </a:r>
            <a:br>
              <a:rPr lang="ja-JP" altLang="en-US" sz="3200" b="0" dirty="0">
                <a:solidFill>
                  <a:srgbClr val="FFFF00"/>
                </a:solidFill>
              </a:rPr>
            </a:br>
            <a:r>
              <a:rPr lang="en-US" altLang="ja-JP" sz="3200" b="0" dirty="0" smtClean="0">
                <a:solidFill>
                  <a:srgbClr val="FFFF00"/>
                </a:solidFill>
              </a:rPr>
              <a:t>〔</a:t>
            </a:r>
            <a:r>
              <a:rPr lang="ja-JP" altLang="en-US" sz="3200" b="0" dirty="0" smtClean="0">
                <a:solidFill>
                  <a:srgbClr val="FFFF00"/>
                </a:solidFill>
              </a:rPr>
              <a:t>最高</a:t>
            </a:r>
            <a:r>
              <a:rPr lang="ja-JP" altLang="en-US" sz="3200" b="0" dirty="0">
                <a:solidFill>
                  <a:srgbClr val="FFFF00"/>
                </a:solidFill>
              </a:rPr>
              <a:t>裁判所統計</a:t>
            </a:r>
            <a:r>
              <a:rPr lang="ja-JP" altLang="en-US" sz="3200" b="0" dirty="0" smtClean="0">
                <a:solidFill>
                  <a:srgbClr val="FFFF00"/>
                </a:solidFill>
              </a:rPr>
              <a:t>資料</a:t>
            </a:r>
            <a:r>
              <a:rPr lang="en-US" altLang="ja-JP" sz="3200" b="0" dirty="0" smtClean="0">
                <a:solidFill>
                  <a:srgbClr val="FFFF00"/>
                </a:solidFill>
              </a:rPr>
              <a:t>〕</a:t>
            </a:r>
            <a:endParaRPr lang="ja-JP" altLang="en-US" sz="3200" b="0" dirty="0">
              <a:solidFill>
                <a:srgbClr val="FFFF00"/>
              </a:solidFill>
            </a:endParaRPr>
          </a:p>
        </p:txBody>
      </p:sp>
      <p:sp>
        <p:nvSpPr>
          <p:cNvPr id="8" name="正方形/長方形 7"/>
          <p:cNvSpPr/>
          <p:nvPr/>
        </p:nvSpPr>
        <p:spPr>
          <a:xfrm>
            <a:off x="179388" y="115888"/>
            <a:ext cx="927100"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dirty="0">
                <a:solidFill>
                  <a:schemeClr val="tx1"/>
                </a:solidFill>
              </a:rPr>
              <a:t>（月）</a:t>
            </a:r>
            <a:endParaRPr lang="en-US" altLang="ja-JP" sz="2400" dirty="0">
              <a:solidFill>
                <a:schemeClr val="tx1"/>
              </a:solidFill>
            </a:endParaRPr>
          </a:p>
        </p:txBody>
      </p:sp>
      <p:sp>
        <p:nvSpPr>
          <p:cNvPr id="9" name="正方形/長方形 8"/>
          <p:cNvSpPr/>
          <p:nvPr/>
        </p:nvSpPr>
        <p:spPr>
          <a:xfrm>
            <a:off x="5508104" y="6381328"/>
            <a:ext cx="3458097" cy="481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en-US" altLang="ja-JP" sz="2000" dirty="0">
                <a:solidFill>
                  <a:schemeClr val="bg2">
                    <a:lumMod val="50000"/>
                    <a:lumOff val="50000"/>
                  </a:schemeClr>
                </a:solidFill>
              </a:rPr>
              <a:t> </a:t>
            </a:r>
            <a:r>
              <a:rPr lang="ja-JP" altLang="en-US" sz="2000" dirty="0">
                <a:solidFill>
                  <a:schemeClr val="bg2">
                    <a:lumMod val="50000"/>
                    <a:lumOff val="50000"/>
                  </a:schemeClr>
                </a:solidFill>
              </a:rPr>
              <a:t>仁邦法律事務所 桑原博道</a:t>
            </a:r>
          </a:p>
        </p:txBody>
      </p:sp>
    </p:spTree>
    <p:extLst>
      <p:ext uri="{BB962C8B-B14F-4D97-AF65-F5344CB8AC3E}">
        <p14:creationId xmlns:p14="http://schemas.microsoft.com/office/powerpoint/2010/main" val="1269408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557838" y="6594475"/>
            <a:ext cx="3454400" cy="295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ja-JP" altLang="en-US" dirty="0">
                <a:solidFill>
                  <a:schemeClr val="bg2">
                    <a:lumMod val="50000"/>
                    <a:lumOff val="50000"/>
                  </a:schemeClr>
                </a:solidFill>
              </a:rPr>
              <a:t>仁邦法律事務所 桑原博道</a:t>
            </a:r>
          </a:p>
        </p:txBody>
      </p:sp>
      <p:graphicFrame>
        <p:nvGraphicFramePr>
          <p:cNvPr id="7" name="グラフ 6"/>
          <p:cNvGraphicFramePr/>
          <p:nvPr>
            <p:extLst>
              <p:ext uri="{D42A27DB-BD31-4B8C-83A1-F6EECF244321}">
                <p14:modId xmlns:p14="http://schemas.microsoft.com/office/powerpoint/2010/main" val="503526389"/>
              </p:ext>
            </p:extLst>
          </p:nvPr>
        </p:nvGraphicFramePr>
        <p:xfrm>
          <a:off x="683568" y="404664"/>
          <a:ext cx="7848871" cy="5328592"/>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bwMode="auto">
          <a:xfrm>
            <a:off x="683569" y="5967734"/>
            <a:ext cx="8460431" cy="433335"/>
          </a:xfrm>
          <a:prstGeom prst="rect">
            <a:avLst/>
          </a:pr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r">
              <a:defRPr/>
            </a:pPr>
            <a:r>
              <a:rPr lang="ja-JP" altLang="en-US" sz="3200" dirty="0" smtClean="0">
                <a:solidFill>
                  <a:srgbClr val="FFFF00"/>
                </a:solidFill>
              </a:rPr>
              <a:t>診療科</a:t>
            </a:r>
            <a:r>
              <a:rPr lang="ja-JP" altLang="en-US" sz="3200" dirty="0">
                <a:solidFill>
                  <a:srgbClr val="FFFF00"/>
                </a:solidFill>
              </a:rPr>
              <a:t>別訴訟</a:t>
            </a:r>
            <a:r>
              <a:rPr lang="ja-JP" altLang="en-US" sz="3200" dirty="0" smtClean="0">
                <a:solidFill>
                  <a:srgbClr val="FFFF00"/>
                </a:solidFill>
              </a:rPr>
              <a:t>件数（</a:t>
            </a:r>
            <a:r>
              <a:rPr lang="en-US" altLang="ja-JP" sz="3200" dirty="0" smtClean="0">
                <a:solidFill>
                  <a:srgbClr val="FFFF00"/>
                </a:solidFill>
              </a:rPr>
              <a:t>2</a:t>
            </a:r>
            <a:r>
              <a:rPr lang="en-US" altLang="ja-JP" sz="3200" dirty="0" smtClean="0">
                <a:solidFill>
                  <a:srgbClr val="FFFF00"/>
                </a:solidFill>
              </a:rPr>
              <a:t>016</a:t>
            </a:r>
            <a:r>
              <a:rPr lang="ja-JP" altLang="en-US" sz="3200" dirty="0" smtClean="0">
                <a:solidFill>
                  <a:srgbClr val="FFFF00"/>
                </a:solidFill>
              </a:rPr>
              <a:t>既済，</a:t>
            </a:r>
            <a:r>
              <a:rPr lang="ja-JP" altLang="en-US" sz="3200" dirty="0">
                <a:solidFill>
                  <a:srgbClr val="FFFF00"/>
                </a:solidFill>
              </a:rPr>
              <a:t>歯科を</a:t>
            </a:r>
            <a:r>
              <a:rPr lang="ja-JP" altLang="en-US" sz="3200" dirty="0" smtClean="0">
                <a:solidFill>
                  <a:srgbClr val="FFFF00"/>
                </a:solidFill>
              </a:rPr>
              <a:t>除く）</a:t>
            </a:r>
            <a:r>
              <a:rPr lang="ja-JP" altLang="en-US" sz="3200" dirty="0">
                <a:solidFill>
                  <a:srgbClr val="FFFF00"/>
                </a:solidFill>
              </a:rPr>
              <a:t>　　</a:t>
            </a:r>
            <a:r>
              <a:rPr lang="en-US" altLang="ja-JP" sz="3200" dirty="0" smtClean="0">
                <a:solidFill>
                  <a:srgbClr val="FFFF00"/>
                </a:solidFill>
              </a:rPr>
              <a:t>〔</a:t>
            </a:r>
            <a:r>
              <a:rPr lang="ja-JP" altLang="en-US" sz="3200" dirty="0" smtClean="0">
                <a:solidFill>
                  <a:srgbClr val="FFFF00"/>
                </a:solidFill>
              </a:rPr>
              <a:t>最高裁所</a:t>
            </a:r>
            <a:r>
              <a:rPr lang="ja-JP" altLang="en-US" sz="3200" dirty="0">
                <a:solidFill>
                  <a:srgbClr val="FFFF00"/>
                </a:solidFill>
              </a:rPr>
              <a:t>統計</a:t>
            </a:r>
            <a:r>
              <a:rPr lang="ja-JP" altLang="en-US" sz="3200" dirty="0" smtClean="0">
                <a:solidFill>
                  <a:srgbClr val="FFFF00"/>
                </a:solidFill>
              </a:rPr>
              <a:t>資料</a:t>
            </a:r>
            <a:r>
              <a:rPr lang="en-US" altLang="ja-JP" sz="3200" dirty="0" smtClean="0">
                <a:solidFill>
                  <a:srgbClr val="FFFF00"/>
                </a:solidFill>
              </a:rPr>
              <a:t>〕</a:t>
            </a:r>
            <a:endParaRPr lang="ja-JP" altLang="en-US" sz="3200" dirty="0">
              <a:solidFill>
                <a:srgbClr val="FFFF00"/>
              </a:solidFill>
            </a:endParaRPr>
          </a:p>
        </p:txBody>
      </p:sp>
    </p:spTree>
    <p:extLst>
      <p:ext uri="{BB962C8B-B14F-4D97-AF65-F5344CB8AC3E}">
        <p14:creationId xmlns:p14="http://schemas.microsoft.com/office/powerpoint/2010/main" val="191394338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プレースホルダー 6"/>
          <p:cNvGraphicFramePr>
            <a:graphicFrameLocks noGrp="1"/>
          </p:cNvGraphicFramePr>
          <p:nvPr>
            <p:ph type="chart" idx="1"/>
            <p:extLst>
              <p:ext uri="{D42A27DB-BD31-4B8C-83A1-F6EECF244321}">
                <p14:modId xmlns:p14="http://schemas.microsoft.com/office/powerpoint/2010/main" val="3473343984"/>
              </p:ext>
            </p:extLst>
          </p:nvPr>
        </p:nvGraphicFramePr>
        <p:xfrm>
          <a:off x="251520" y="115888"/>
          <a:ext cx="8714679" cy="6242050"/>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p:cNvSpPr/>
          <p:nvPr/>
        </p:nvSpPr>
        <p:spPr>
          <a:xfrm>
            <a:off x="5510213" y="6357938"/>
            <a:ext cx="3455987"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Font typeface="Wingdings" panose="05000000000000000000" pitchFamily="2" charset="2"/>
              <a:buNone/>
              <a:defRPr/>
            </a:pPr>
            <a:r>
              <a:rPr lang="en-US" altLang="ja-JP" sz="2000" dirty="0">
                <a:solidFill>
                  <a:schemeClr val="bg2">
                    <a:lumMod val="50000"/>
                    <a:lumOff val="50000"/>
                  </a:schemeClr>
                </a:solidFill>
              </a:rPr>
              <a:t> </a:t>
            </a:r>
            <a:r>
              <a:rPr lang="ja-JP" altLang="en-US" sz="2000" dirty="0">
                <a:solidFill>
                  <a:schemeClr val="bg2">
                    <a:lumMod val="50000"/>
                    <a:lumOff val="50000"/>
                  </a:schemeClr>
                </a:solidFill>
              </a:rPr>
              <a:t>仁邦法律事務所 桑原博道</a:t>
            </a:r>
          </a:p>
        </p:txBody>
      </p:sp>
      <p:sp>
        <p:nvSpPr>
          <p:cNvPr id="6" name="Rectangle 3"/>
          <p:cNvSpPr txBox="1">
            <a:spLocks noRot="1" noChangeArrowheads="1"/>
          </p:cNvSpPr>
          <p:nvPr/>
        </p:nvSpPr>
        <p:spPr>
          <a:xfrm>
            <a:off x="179512" y="5229225"/>
            <a:ext cx="8805738" cy="830997"/>
          </a:xfrm>
          <a:prstGeom prst="rect">
            <a:avLst/>
          </a:prstGeom>
        </p:spPr>
        <p:txBody>
          <a:bodyPr vert="horz" wrap="square" lIns="0" tIns="0" rIns="0" bIns="0" rtlCol="0" anchor="t">
            <a:spAutoFit/>
          </a:bodyPr>
          <a:lstStyle>
            <a:lvl1pPr algn="l" defTabSz="912813" rtl="0" eaLnBrk="1" fontAlgn="base" hangingPunct="1">
              <a:lnSpc>
                <a:spcPct val="90000"/>
              </a:lnSpc>
              <a:spcBef>
                <a:spcPct val="0"/>
              </a:spcBef>
              <a:spcAft>
                <a:spcPct val="0"/>
              </a:spcAft>
              <a:defRPr kumimoji="1"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2pPr>
            <a:lvl3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3pPr>
            <a:lvl4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4pPr>
            <a:lvl5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5pPr>
            <a:lvl6pPr marL="4572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9pPr>
          </a:lstStyle>
          <a:p>
            <a:pPr algn="r">
              <a:defRPr/>
            </a:pPr>
            <a:r>
              <a:rPr lang="ja-JP" altLang="en-US" sz="3200" dirty="0">
                <a:solidFill>
                  <a:srgbClr val="FFFF00"/>
                </a:solidFill>
              </a:rPr>
              <a:t>医師</a:t>
            </a:r>
            <a:r>
              <a:rPr lang="en-US" altLang="ja-JP" sz="3200" dirty="0">
                <a:solidFill>
                  <a:srgbClr val="FFFF00"/>
                </a:solidFill>
              </a:rPr>
              <a:t>1000</a:t>
            </a:r>
            <a:r>
              <a:rPr lang="ja-JP" altLang="en-US" sz="3200" dirty="0">
                <a:solidFill>
                  <a:srgbClr val="FFFF00"/>
                </a:solidFill>
              </a:rPr>
              <a:t>人ごとの訴訟件数</a:t>
            </a:r>
            <a:endParaRPr lang="en-US" altLang="ja-JP" sz="3200" dirty="0">
              <a:solidFill>
                <a:srgbClr val="FFFF00"/>
              </a:solidFill>
            </a:endParaRPr>
          </a:p>
          <a:p>
            <a:pPr algn="r">
              <a:defRPr/>
            </a:pPr>
            <a:r>
              <a:rPr lang="ja-JP" altLang="en-US" sz="2800" dirty="0">
                <a:solidFill>
                  <a:srgbClr val="FFFF00"/>
                </a:solidFill>
              </a:rPr>
              <a:t>（厚労省統計</a:t>
            </a:r>
            <a:r>
              <a:rPr lang="en-US" altLang="ja-JP" sz="2800" dirty="0">
                <a:solidFill>
                  <a:srgbClr val="FFFF00"/>
                </a:solidFill>
              </a:rPr>
              <a:t>〔2014〕×</a:t>
            </a:r>
            <a:r>
              <a:rPr lang="ja-JP" altLang="en-US" sz="2800" dirty="0">
                <a:solidFill>
                  <a:srgbClr val="FFFF00"/>
                </a:solidFill>
              </a:rPr>
              <a:t>最高裁判所統計資料</a:t>
            </a:r>
            <a:r>
              <a:rPr lang="en-US" altLang="ja-JP" sz="2800" dirty="0">
                <a:solidFill>
                  <a:srgbClr val="FFFF00"/>
                </a:solidFill>
              </a:rPr>
              <a:t>〔</a:t>
            </a:r>
            <a:r>
              <a:rPr lang="en-US" altLang="ja-JP" sz="2800" dirty="0" smtClean="0">
                <a:solidFill>
                  <a:srgbClr val="FFFF00"/>
                </a:solidFill>
              </a:rPr>
              <a:t>2016</a:t>
            </a:r>
            <a:r>
              <a:rPr lang="ja-JP" altLang="en-US" sz="2800" dirty="0" smtClean="0">
                <a:solidFill>
                  <a:srgbClr val="FFFF00"/>
                </a:solidFill>
              </a:rPr>
              <a:t>終了</a:t>
            </a:r>
            <a:r>
              <a:rPr lang="en-US" altLang="ja-JP" sz="2800" dirty="0">
                <a:solidFill>
                  <a:srgbClr val="FFFF00"/>
                </a:solidFill>
              </a:rPr>
              <a:t>〕</a:t>
            </a:r>
            <a:r>
              <a:rPr lang="ja-JP" altLang="en-US" sz="2800" dirty="0">
                <a:solidFill>
                  <a:srgbClr val="FFFF00"/>
                </a:solidFill>
              </a:rPr>
              <a:t>）</a:t>
            </a:r>
          </a:p>
        </p:txBody>
      </p:sp>
      <p:sp>
        <p:nvSpPr>
          <p:cNvPr id="5" name="正方形/長方形 4"/>
          <p:cNvSpPr/>
          <p:nvPr/>
        </p:nvSpPr>
        <p:spPr>
          <a:xfrm>
            <a:off x="179388" y="115888"/>
            <a:ext cx="927100"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dirty="0">
                <a:solidFill>
                  <a:schemeClr val="tx1"/>
                </a:solidFill>
              </a:rPr>
              <a:t>（件）</a:t>
            </a:r>
            <a:endParaRPr lang="en-US" altLang="ja-JP" sz="2400" dirty="0">
              <a:solidFill>
                <a:schemeClr val="tx1"/>
              </a:solidFill>
            </a:endParaRPr>
          </a:p>
        </p:txBody>
      </p:sp>
    </p:spTree>
    <p:extLst>
      <p:ext uri="{BB962C8B-B14F-4D97-AF65-F5344CB8AC3E}">
        <p14:creationId xmlns:p14="http://schemas.microsoft.com/office/powerpoint/2010/main" val="2610845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ue_With_Light_BlueLSwoosh_Template_Segoe_TP010286716">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1469121-656B-4F26-9082-91D6158FEF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プレゼンテーションのスライドのサンプル (青い波模様のデザイン)</Template>
  <TotalTime>1373</TotalTime>
  <Words>1325</Words>
  <Application>Microsoft Office PowerPoint</Application>
  <PresentationFormat>画面に合わせる (4:3)</PresentationFormat>
  <Paragraphs>503</Paragraphs>
  <Slides>48</Slides>
  <Notes>29</Notes>
  <HiddenSlides>0</HiddenSlides>
  <MMClips>0</MMClips>
  <ScaleCrop>false</ScaleCrop>
  <HeadingPairs>
    <vt:vector size="8" baseType="variant">
      <vt:variant>
        <vt:lpstr>使用されているフォント</vt:lpstr>
      </vt:variant>
      <vt:variant>
        <vt:i4>8</vt:i4>
      </vt:variant>
      <vt:variant>
        <vt:lpstr>テーマ</vt:lpstr>
      </vt:variant>
      <vt:variant>
        <vt:i4>2</vt:i4>
      </vt:variant>
      <vt:variant>
        <vt:lpstr>埋め込まれた OLE サーバー</vt:lpstr>
      </vt:variant>
      <vt:variant>
        <vt:i4>2</vt:i4>
      </vt:variant>
      <vt:variant>
        <vt:lpstr>スライド タイトル</vt:lpstr>
      </vt:variant>
      <vt:variant>
        <vt:i4>48</vt:i4>
      </vt:variant>
    </vt:vector>
  </HeadingPairs>
  <TitlesOfParts>
    <vt:vector size="60" baseType="lpstr">
      <vt:lpstr>ＭＳ Ｐゴシック</vt:lpstr>
      <vt:lpstr>新細明體</vt:lpstr>
      <vt:lpstr>Segoe</vt:lpstr>
      <vt:lpstr>Arial</vt:lpstr>
      <vt:lpstr>Calibri</vt:lpstr>
      <vt:lpstr>Courier New</vt:lpstr>
      <vt:lpstr>Garamond</vt:lpstr>
      <vt:lpstr>Wingdings</vt:lpstr>
      <vt:lpstr>1_Blue_With_Light_BlueLSwoosh_Template_Segoe_TP010286716</vt:lpstr>
      <vt:lpstr>White with Courier font for code slides</vt:lpstr>
      <vt:lpstr>Chart</vt:lpstr>
      <vt:lpstr>Worksheet</vt:lpstr>
      <vt:lpstr>　　　　　　　　　　　　　　　　　　　　　　　　　　　　　　　　　　　　　　　　　　　　　　　　　　　　　　　   医療事件について</vt:lpstr>
      <vt:lpstr>本日の内容</vt:lpstr>
      <vt:lpstr>医療訴訟の終局区分（既済，2006）</vt:lpstr>
      <vt:lpstr>医療訴訟：認容率 （既済，2006）</vt:lpstr>
      <vt:lpstr>医療訴訟件数／１年間 〔最高裁判所統計資料〕</vt:lpstr>
      <vt:lpstr>医療訴訟件数／１年間 〔最高裁判所統計資料〕</vt:lpstr>
      <vt:lpstr>平均審理期間 〔最高裁判所統計資料〕</vt:lpstr>
      <vt:lpstr>PowerPoint プレゼンテーション</vt:lpstr>
      <vt:lpstr>PowerPoint プレゼンテーション</vt:lpstr>
      <vt:lpstr>PowerPoint プレゼンテーション</vt:lpstr>
      <vt:lpstr>★ 医療訴訟敗訴 ⇒賠償金額</vt:lpstr>
      <vt:lpstr>PowerPoint プレゼンテーション</vt:lpstr>
      <vt:lpstr>産科医療補償制度ホームページ</vt:lpstr>
      <vt:lpstr>PowerPoint プレゼンテーション</vt:lpstr>
      <vt:lpstr>本日の内容</vt:lpstr>
      <vt:lpstr>医療事故調査制度（2015.10～）</vt:lpstr>
      <vt:lpstr>PowerPoint プレゼンテーション</vt:lpstr>
      <vt:lpstr>PowerPoint プレゼンテーション</vt:lpstr>
      <vt:lpstr>PowerPoint プレゼンテーション</vt:lpstr>
      <vt:lpstr>●医療事故の判断（報告対象）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H25.2.28名古屋高裁判決</vt:lpstr>
      <vt:lpstr>PowerPoint プレゼンテーション</vt:lpstr>
      <vt:lpstr>「過失」の記述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H20.8.20福島地方裁判所判決</vt:lpstr>
      <vt:lpstr>「過失」の記述</vt:lpstr>
      <vt:lpstr>本日の内容</vt:lpstr>
      <vt:lpstr>診療ガイドラインについて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H27.3.5東京地裁判決</vt:lpstr>
      <vt:lpstr>PowerPoint プレゼンテーション</vt:lpstr>
      <vt:lpstr>H25.9.17横浜地裁判決</vt:lpstr>
      <vt:lpstr>ま　と　め</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プレゼンテーションのタイトル</dc:title>
  <dc:creator>KUWABARA</dc:creator>
  <cp:keywords/>
  <cp:lastModifiedBy>KUWABARA</cp:lastModifiedBy>
  <cp:revision>160</cp:revision>
  <cp:lastPrinted>2016-02-15T13:40:27Z</cp:lastPrinted>
  <dcterms:created xsi:type="dcterms:W3CDTF">2016-02-05T06:37:10Z</dcterms:created>
  <dcterms:modified xsi:type="dcterms:W3CDTF">2017-06-14T04:03:47Z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TC102867169990</vt:lpwstr>
  </property>
</Properties>
</file>